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46" d="100"/>
          <a:sy n="46" d="100"/>
        </p:scale>
        <p:origin x="-2256" y="-12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2/28/2018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2/28/2018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2/28/2018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2/28/2018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2/28/2018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2/28/2018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2/28/2018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2/28/2018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2/28/2018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2/28/2018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2/28/2018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2/28/2018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4048" y="476995"/>
            <a:ext cx="8825658" cy="2677648"/>
          </a:xfrm>
        </p:spPr>
        <p:txBody>
          <a:bodyPr/>
          <a:lstStyle/>
          <a:p>
            <a:pPr algn="ctr"/>
            <a:r>
              <a:rPr lang="en-US" b="1" dirty="0" smtClean="0"/>
              <a:t>MOBILE HEALTH MONITORING SYSTEM</a:t>
            </a:r>
            <a:endParaRPr lang="en-US" b="1" dirty="0"/>
          </a:p>
        </p:txBody>
      </p:sp>
      <p:sp>
        <p:nvSpPr>
          <p:cNvPr id="3" name="Subtitle 2"/>
          <p:cNvSpPr>
            <a:spLocks noGrp="1"/>
          </p:cNvSpPr>
          <p:nvPr>
            <p:ph type="subTitle" idx="1"/>
          </p:nvPr>
        </p:nvSpPr>
        <p:spPr>
          <a:xfrm>
            <a:off x="1760262" y="3490176"/>
            <a:ext cx="8825658" cy="1648494"/>
          </a:xfrm>
        </p:spPr>
        <p:txBody>
          <a:bodyPr>
            <a:noAutofit/>
          </a:bodyPr>
          <a:lstStyle/>
          <a:p>
            <a:r>
              <a:rPr lang="en-US" sz="2400" b="1" dirty="0">
                <a:solidFill>
                  <a:schemeClr val="bg1"/>
                </a:solidFill>
                <a:latin typeface="Times New Roman" panose="02020603050405020304" pitchFamily="18" charset="0"/>
                <a:cs typeface="Times New Roman" panose="02020603050405020304" pitchFamily="18" charset="0"/>
              </a:rPr>
              <a:t>ADEGEYE EMMANUEL O.	                    F/HD/15/3210095</a:t>
            </a: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b="1" dirty="0" smtClean="0">
                <a:solidFill>
                  <a:schemeClr val="bg1"/>
                </a:solidFill>
                <a:latin typeface="Times New Roman" panose="02020603050405020304" pitchFamily="18" charset="0"/>
                <a:cs typeface="Times New Roman" panose="02020603050405020304" pitchFamily="18" charset="0"/>
              </a:rPr>
              <a:t>OGINNI </a:t>
            </a:r>
            <a:r>
              <a:rPr lang="en-US" sz="2400" b="1" dirty="0">
                <a:solidFill>
                  <a:schemeClr val="bg1"/>
                </a:solidFill>
                <a:latin typeface="Times New Roman" panose="02020603050405020304" pitchFamily="18" charset="0"/>
                <a:cs typeface="Times New Roman" panose="02020603050405020304" pitchFamily="18" charset="0"/>
              </a:rPr>
              <a:t>TOSIN M.	           </a:t>
            </a:r>
            <a:r>
              <a:rPr lang="en-US" sz="2400" b="1" dirty="0" smtClean="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F/HD/14/3210035</a:t>
            </a: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b="1" dirty="0">
                <a:solidFill>
                  <a:schemeClr val="bg1"/>
                </a:solidFill>
                <a:latin typeface="Times New Roman" panose="02020603050405020304" pitchFamily="18" charset="0"/>
                <a:cs typeface="Times New Roman" panose="02020603050405020304" pitchFamily="18" charset="0"/>
              </a:rPr>
              <a:t>OMOROJIE DANIEL UCHE	</a:t>
            </a:r>
            <a:r>
              <a:rPr lang="en-US" sz="2400" b="1" dirty="0" smtClean="0">
                <a:solidFill>
                  <a:schemeClr val="bg1"/>
                </a:solidFill>
                <a:latin typeface="Times New Roman" panose="02020603050405020304" pitchFamily="18" charset="0"/>
                <a:cs typeface="Times New Roman" panose="02020603050405020304" pitchFamily="18" charset="0"/>
              </a:rPr>
              <a:t>                    F/HD/14/3210208</a:t>
            </a: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b="1" dirty="0" smtClean="0">
                <a:solidFill>
                  <a:schemeClr val="bg1"/>
                </a:solidFill>
                <a:latin typeface="Times New Roman" panose="02020603050405020304" pitchFamily="18" charset="0"/>
                <a:cs typeface="Times New Roman" panose="02020603050405020304" pitchFamily="18" charset="0"/>
              </a:rPr>
              <a:t>OMOTAYO </a:t>
            </a:r>
            <a:r>
              <a:rPr lang="en-US" sz="2400" b="1" dirty="0">
                <a:solidFill>
                  <a:schemeClr val="bg1"/>
                </a:solidFill>
                <a:latin typeface="Times New Roman" panose="02020603050405020304" pitchFamily="18" charset="0"/>
                <a:cs typeface="Times New Roman" panose="02020603050405020304" pitchFamily="18" charset="0"/>
              </a:rPr>
              <a:t>IDRIS OPEYEMI       </a:t>
            </a:r>
            <a:r>
              <a:rPr lang="en-US" sz="2400" b="1" dirty="0" smtClean="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F/HD/15/3210183</a:t>
            </a: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01204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0403"/>
            <a:ext cx="6096000" cy="1754326"/>
          </a:xfrm>
          <a:prstGeom prst="rect">
            <a:avLst/>
          </a:prstGeom>
        </p:spPr>
        <p:txBody>
          <a:bodyPr>
            <a:spAutoFit/>
          </a:bodyPr>
          <a:lstStyle/>
          <a:p>
            <a:pPr algn="ctr"/>
            <a:r>
              <a:rPr lang="en-US" dirty="0">
                <a:latin typeface="Times New Roman" panose="02020603050405020304" pitchFamily="18" charset="0"/>
                <a:cs typeface="Times New Roman" panose="02020603050405020304" pitchFamily="18" charset="0"/>
              </a:rPr>
              <a:t></a:t>
            </a:r>
            <a:r>
              <a:rPr lang="en-US" sz="3600" b="1" dirty="0">
                <a:solidFill>
                  <a:schemeClr val="accent1"/>
                </a:solidFill>
                <a:latin typeface="Times New Roman" panose="02020603050405020304" pitchFamily="18" charset="0"/>
                <a:cs typeface="Times New Roman" panose="02020603050405020304" pitchFamily="18" charset="0"/>
              </a:rPr>
              <a:t>SYSTEM </a:t>
            </a:r>
            <a:r>
              <a:rPr lang="en-US" sz="3600" b="1" dirty="0" smtClean="0">
                <a:solidFill>
                  <a:schemeClr val="accent1"/>
                </a:solidFill>
                <a:latin typeface="Times New Roman" panose="02020603050405020304" pitchFamily="18" charset="0"/>
                <a:cs typeface="Times New Roman" panose="02020603050405020304" pitchFamily="18" charset="0"/>
              </a:rPr>
              <a:t>ARCHITECTURE DESIGN</a:t>
            </a:r>
          </a:p>
          <a:p>
            <a:pPr algn="ctr"/>
            <a:endParaRPr lang="en-US" sz="3600" b="1"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1595871"/>
            <a:ext cx="8862228" cy="453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83831"/>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ctr"/>
            <a:r>
              <a:rPr lang="en-US" b="1" dirty="0" smtClean="0"/>
              <a:t>INPUT DESIGN</a:t>
            </a:r>
            <a:endParaRPr lang="en-US" b="1" dirty="0"/>
          </a:p>
        </p:txBody>
      </p:sp>
      <p:sp>
        <p:nvSpPr>
          <p:cNvPr id="11" name="Rectangle 10"/>
          <p:cNvSpPr/>
          <p:nvPr/>
        </p:nvSpPr>
        <p:spPr>
          <a:xfrm>
            <a:off x="914400" y="2690336"/>
            <a:ext cx="10702343" cy="1338828"/>
          </a:xfrm>
          <a:prstGeom prst="rect">
            <a:avLst/>
          </a:prstGeom>
        </p:spPr>
        <p:txBody>
          <a:bodyPr wrap="square">
            <a:spAutoFit/>
          </a:bodyPr>
          <a:lstStyle/>
          <a:p>
            <a:pPr>
              <a:lnSpc>
                <a:spcPct val="150000"/>
              </a:lnSpc>
            </a:pPr>
            <a:r>
              <a:rPr lang="en-US" dirty="0">
                <a:latin typeface="Times New Roman" panose="02020603050405020304" pitchFamily="18" charset="0"/>
                <a:ea typeface="Times New Roman" panose="02020603050405020304" pitchFamily="18" charset="0"/>
              </a:rPr>
              <a:t>The database requires tables of entities that contain different fields and attributes that define the entity. We have table for the patient record where the patient health issue are typed in by the user and saved in the database table. The input design is as depict </a:t>
            </a:r>
            <a:r>
              <a:rPr lang="en-US" dirty="0" smtClean="0">
                <a:latin typeface="Times New Roman" panose="02020603050405020304" pitchFamily="18" charset="0"/>
                <a:ea typeface="Times New Roman" panose="02020603050405020304" pitchFamily="18" charset="0"/>
              </a:rPr>
              <a:t>in the following slides.</a:t>
            </a:r>
            <a:endParaRPr lang="en-US" dirty="0"/>
          </a:p>
        </p:txBody>
      </p:sp>
    </p:spTree>
    <p:extLst>
      <p:ext uri="{BB962C8B-B14F-4D97-AF65-F5344CB8AC3E}">
        <p14:creationId xmlns:p14="http://schemas.microsoft.com/office/powerpoint/2010/main" val="3408216226"/>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034" y="119208"/>
            <a:ext cx="3747751" cy="6640751"/>
          </a:xfrm>
          <a:prstGeom prst="rect">
            <a:avLst/>
          </a:prstGeom>
        </p:spPr>
      </p:pic>
      <p:sp>
        <p:nvSpPr>
          <p:cNvPr id="3" name="Rectangle 2"/>
          <p:cNvSpPr/>
          <p:nvPr/>
        </p:nvSpPr>
        <p:spPr>
          <a:xfrm>
            <a:off x="4580586" y="1107949"/>
            <a:ext cx="6096000" cy="3483005"/>
          </a:xfrm>
          <a:prstGeom prst="rect">
            <a:avLst/>
          </a:prstGeom>
        </p:spPr>
        <p:txBody>
          <a:bodyPr>
            <a:spAutoFit/>
          </a:bodyPr>
          <a:lstStyle/>
          <a:p>
            <a:pPr algn="ctr">
              <a:lnSpc>
                <a:spcPct val="200000"/>
              </a:lnSpc>
            </a:pPr>
            <a:r>
              <a:rPr lang="en-US" b="1"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Patient Health Submit Input Snapshot</a:t>
            </a:r>
            <a:endPar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200000"/>
              </a:lnSpc>
              <a:spcAft>
                <a:spcPts val="1000"/>
              </a:spcAft>
            </a:pP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Patient Health Submit allows the user to supply his health information base on the field parameters. The user supply record can only be submitted successful after the attestation of a doctor by supplying his user id for authentication.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130406"/>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_20180224-023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46" y="339613"/>
            <a:ext cx="3601322" cy="64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55582" y="1249616"/>
            <a:ext cx="6340699" cy="2929007"/>
          </a:xfrm>
          <a:prstGeom prst="rect">
            <a:avLst/>
          </a:prstGeom>
        </p:spPr>
        <p:txBody>
          <a:bodyPr wrap="square">
            <a:spAutoFit/>
          </a:bodyPr>
          <a:lstStyle/>
          <a:p>
            <a:pPr algn="ctr">
              <a:lnSpc>
                <a:spcPct val="200000"/>
              </a:lnSpc>
            </a:pPr>
            <a:r>
              <a:rPr lang="en-US" b="1"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Drug Submit Input Snapshot</a:t>
            </a:r>
            <a:endPar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200000"/>
              </a:lnSpc>
              <a:spcAft>
                <a:spcPts val="1000"/>
              </a:spcAft>
            </a:pP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Drug Submit allows the user to supply his medication information base on the field parameters. For the user to submit medication record and health issue must have been attached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to it</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62812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eenshot_20180224-0256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03" y="107794"/>
            <a:ext cx="3704352" cy="6634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54828" y="1753141"/>
            <a:ext cx="6096000" cy="3354765"/>
          </a:xfrm>
          <a:prstGeom prst="rect">
            <a:avLst/>
          </a:prstGeom>
        </p:spPr>
        <p:txBody>
          <a:bodyPr>
            <a:spAutoFit/>
          </a:bodyPr>
          <a:lstStyle/>
          <a:p>
            <a:pPr algn="ctr">
              <a:lnSpc>
                <a:spcPct val="200000"/>
              </a:lnSpc>
            </a:pPr>
            <a:r>
              <a:rPr lang="en-US" b="1"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Book Appointment Input </a:t>
            </a:r>
            <a:r>
              <a:rPr lang="en-US" b="1" dirty="0" smtClean="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Snapshot</a:t>
            </a:r>
          </a:p>
          <a:p>
            <a:pPr algn="ctr">
              <a:lnSpc>
                <a:spcPct val="200000"/>
              </a:lnSpc>
            </a:pPr>
            <a:endPar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Book Appointment page is one of the most relevant pages of this system, it allow user to select a particular doctor and book appointment with him, with the need to supply the date for the meeting and the description of the appointment.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8231309"/>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OUTPUT DESIGN</a:t>
            </a:r>
            <a:endParaRPr lang="en-US" dirty="0"/>
          </a:p>
        </p:txBody>
      </p:sp>
      <p:sp>
        <p:nvSpPr>
          <p:cNvPr id="3" name="Rectangle 2"/>
          <p:cNvSpPr/>
          <p:nvPr/>
        </p:nvSpPr>
        <p:spPr>
          <a:xfrm>
            <a:off x="746975" y="2480693"/>
            <a:ext cx="9903853" cy="2862322"/>
          </a:xfrm>
          <a:prstGeom prst="rect">
            <a:avLst/>
          </a:prstGeom>
        </p:spPr>
        <p:txBody>
          <a:bodyPr wrap="square">
            <a:spAutoFit/>
          </a:bodyPr>
          <a:lstStyle/>
          <a:p>
            <a:pPr algn="just">
              <a:lnSpc>
                <a:spcPct val="200000"/>
              </a:lnSpc>
            </a:pPr>
            <a:r>
              <a:rPr lang="en-US" dirty="0">
                <a:latin typeface="Times New Roman" panose="02020603050405020304" pitchFamily="18" charset="0"/>
                <a:ea typeface="Calibri" panose="020F0502020204030204" pitchFamily="34" charset="0"/>
                <a:cs typeface="Times New Roman" panose="02020603050405020304" pitchFamily="18" charset="0"/>
              </a:rPr>
              <a:t>This is where the designed form on which our desired output is displayed and it has to do with the actual interface. It is the output design that will determine the input and method of processing. In the output design, we have report such as: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List of patient health records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List of patient medical appointment or reminder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518391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_20180224-0236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73" y="146431"/>
            <a:ext cx="3665716" cy="657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314423" y="1553621"/>
            <a:ext cx="6096000" cy="2800767"/>
          </a:xfrm>
          <a:prstGeom prst="rect">
            <a:avLst/>
          </a:prstGeom>
        </p:spPr>
        <p:txBody>
          <a:bodyPr>
            <a:spAutoFit/>
          </a:bodyPr>
          <a:lstStyle/>
          <a:p>
            <a:pPr algn="ctr">
              <a:lnSpc>
                <a:spcPct val="200000"/>
              </a:lnSpc>
            </a:pPr>
            <a:r>
              <a:rPr lang="en-US" b="1" dirty="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Patient Health Record Input </a:t>
            </a:r>
            <a:r>
              <a:rPr lang="en-US"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Snapshot</a:t>
            </a:r>
          </a:p>
          <a:p>
            <a:pPr algn="ctr">
              <a:lnSpc>
                <a:spcPct val="200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Patient Health record provide user with the list of his health information base on the field parameters. The parameter can either be defined or specify.</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905057"/>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reenshot_20180224-0229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35" y="0"/>
            <a:ext cx="3698612" cy="6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335888" y="1431168"/>
            <a:ext cx="6096000" cy="3275705"/>
          </a:xfrm>
          <a:prstGeom prst="rect">
            <a:avLst/>
          </a:prstGeom>
        </p:spPr>
        <p:txBody>
          <a:bodyPr>
            <a:spAutoFit/>
          </a:bodyPr>
          <a:lstStyle/>
          <a:p>
            <a:pPr algn="ctr">
              <a:lnSpc>
                <a:spcPct val="200000"/>
              </a:lnSpc>
            </a:pPr>
            <a:r>
              <a:rPr lang="en-US" b="1" dirty="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Patient Medication Record Input </a:t>
            </a:r>
            <a:r>
              <a:rPr lang="en-US"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Snapshot</a:t>
            </a:r>
          </a:p>
          <a:p>
            <a:pPr algn="ctr">
              <a:lnSpc>
                <a:spcPct val="200000"/>
              </a:lnSpc>
            </a:pPr>
            <a:endParaRPr lang="en-US" sz="16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Patient Medication record provide user with the list of his medication information base on the field parameters. The parameter can either be defined or specify. The purpose of the parameter is to filter the output information.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19357"/>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reenshot_20180224-023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04" y="120672"/>
            <a:ext cx="3742989" cy="66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73925" y="3244334"/>
            <a:ext cx="2044149" cy="369332"/>
          </a:xfrm>
          <a:prstGeom prst="rect">
            <a:avLst/>
          </a:prstGeom>
        </p:spPr>
        <p:txBody>
          <a:bodyPr wrap="none">
            <a:spAutoFit/>
          </a:bodyPr>
          <a:lstStyle/>
          <a:p>
            <a:r>
              <a:rPr lang="en-US" b="1" dirty="0">
                <a:solidFill>
                  <a:schemeClr val="accent4"/>
                </a:solidFill>
                <a:latin typeface="Times New Roman" panose="02020603050405020304" pitchFamily="18" charset="0"/>
                <a:ea typeface="Times New Roman" panose="02020603050405020304" pitchFamily="18" charset="0"/>
              </a:rPr>
              <a:t>Meet Experts Page</a:t>
            </a:r>
            <a:endParaRPr lang="en-US" dirty="0">
              <a:solidFill>
                <a:schemeClr val="accent4"/>
              </a:solidFill>
            </a:endParaRPr>
          </a:p>
        </p:txBody>
      </p:sp>
    </p:spTree>
    <p:extLst>
      <p:ext uri="{BB962C8B-B14F-4D97-AF65-F5344CB8AC3E}">
        <p14:creationId xmlns:p14="http://schemas.microsoft.com/office/powerpoint/2010/main" val="3545844815"/>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reenshot_20180224-0229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51" y="120671"/>
            <a:ext cx="3730110" cy="663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219977" y="1205685"/>
            <a:ext cx="6096000" cy="3829703"/>
          </a:xfrm>
          <a:prstGeom prst="rect">
            <a:avLst/>
          </a:prstGeom>
        </p:spPr>
        <p:txBody>
          <a:bodyPr>
            <a:spAutoFit/>
          </a:bodyPr>
          <a:lstStyle/>
          <a:p>
            <a:pPr algn="ctr">
              <a:lnSpc>
                <a:spcPct val="200000"/>
              </a:lnSpc>
            </a:pPr>
            <a:r>
              <a:rPr lang="en-US" b="1" dirty="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Appointment List Input </a:t>
            </a:r>
            <a:r>
              <a:rPr lang="en-US"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Snapshot</a:t>
            </a:r>
          </a:p>
          <a:p>
            <a:pPr algn="ctr">
              <a:lnSpc>
                <a:spcPct val="200000"/>
              </a:lnSpc>
            </a:pPr>
            <a:endParaRPr lang="en-US" sz="16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Appointment List page is triggered from the meet expert page where medical experts can be search for and filter. The appointment list page is one of the most relevant pages of this system, it allow user to view the progress of their appointment with each doctor</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6111308"/>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CONTENTS</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41344418"/>
              </p:ext>
            </p:extLst>
          </p:nvPr>
        </p:nvGraphicFramePr>
        <p:xfrm>
          <a:off x="656819" y="2513349"/>
          <a:ext cx="10831137" cy="3860800"/>
        </p:xfrm>
        <a:graphic>
          <a:graphicData uri="http://schemas.openxmlformats.org/drawingml/2006/table">
            <a:tbl>
              <a:tblPr firstRow="1" bandRow="1">
                <a:tableStyleId>{5C22544A-7EE6-4342-B048-85BDC9FD1C3A}</a:tableStyleId>
              </a:tblPr>
              <a:tblGrid>
                <a:gridCol w="2166228"/>
                <a:gridCol w="2166228"/>
                <a:gridCol w="2166228"/>
                <a:gridCol w="2294016"/>
                <a:gridCol w="2038437"/>
              </a:tblGrid>
              <a:tr h="5139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smtClean="0">
                          <a:latin typeface="Times New Roman" panose="02020603050405020304" pitchFamily="18" charset="0"/>
                          <a:cs typeface="Times New Roman" panose="02020603050405020304" pitchFamily="18" charset="0"/>
                        </a:rPr>
                        <a:t>CHAPTER ONE</a:t>
                      </a:r>
                      <a:endParaRPr lang="en-US" sz="140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smtClean="0">
                          <a:latin typeface="Times New Roman" panose="02020603050405020304" pitchFamily="18" charset="0"/>
                          <a:cs typeface="Times New Roman" panose="02020603050405020304" pitchFamily="18" charset="0"/>
                        </a:rPr>
                        <a:t>CHAPTER </a:t>
                      </a:r>
                      <a:r>
                        <a:rPr lang="en-US" sz="1400" b="1" dirty="0" smtClean="0">
                          <a:latin typeface="Times New Roman" panose="02020603050405020304" pitchFamily="18" charset="0"/>
                          <a:cs typeface="Times New Roman" panose="02020603050405020304" pitchFamily="18" charset="0"/>
                        </a:rPr>
                        <a:t>TWO</a:t>
                      </a:r>
                      <a:endParaRPr lang="en-US" sz="140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smtClean="0">
                          <a:latin typeface="Times New Roman" panose="02020603050405020304" pitchFamily="18" charset="0"/>
                          <a:cs typeface="Times New Roman" panose="02020603050405020304" pitchFamily="18" charset="0"/>
                        </a:rPr>
                        <a:t>CHAPTER </a:t>
                      </a:r>
                      <a:r>
                        <a:rPr lang="en-US" sz="1400" b="1" dirty="0" smtClean="0">
                          <a:latin typeface="Times New Roman" panose="02020603050405020304" pitchFamily="18" charset="0"/>
                          <a:cs typeface="Times New Roman" panose="02020603050405020304" pitchFamily="18" charset="0"/>
                        </a:rPr>
                        <a:t>THREE</a:t>
                      </a:r>
                      <a:endParaRPr lang="en-US" sz="140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smtClean="0">
                          <a:latin typeface="Times New Roman" panose="02020603050405020304" pitchFamily="18" charset="0"/>
                          <a:cs typeface="Times New Roman" panose="02020603050405020304" pitchFamily="18" charset="0"/>
                        </a:rPr>
                        <a:t>CHAPTER </a:t>
                      </a:r>
                      <a:r>
                        <a:rPr lang="en-US" sz="1400" b="1" dirty="0" smtClean="0">
                          <a:latin typeface="Times New Roman" panose="02020603050405020304" pitchFamily="18" charset="0"/>
                          <a:cs typeface="Times New Roman" panose="02020603050405020304" pitchFamily="18" charset="0"/>
                        </a:rPr>
                        <a:t>FOUR</a:t>
                      </a:r>
                      <a:endParaRPr lang="en-US" sz="140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dirty="0" smtClean="0">
                          <a:latin typeface="Times New Roman" panose="02020603050405020304" pitchFamily="18" charset="0"/>
                          <a:cs typeface="Times New Roman" panose="02020603050405020304" pitchFamily="18" charset="0"/>
                        </a:rPr>
                        <a:t>CHAPTER </a:t>
                      </a:r>
                      <a:r>
                        <a:rPr lang="en-US" sz="1400" b="1" dirty="0" smtClean="0">
                          <a:latin typeface="Times New Roman" panose="02020603050405020304" pitchFamily="18" charset="0"/>
                          <a:cs typeface="Times New Roman" panose="02020603050405020304" pitchFamily="18" charset="0"/>
                        </a:rPr>
                        <a:t>FIVE</a:t>
                      </a:r>
                      <a:endParaRPr lang="en-US" sz="1400" dirty="0" smtClean="0">
                        <a:latin typeface="Times New Roman" panose="02020603050405020304" pitchFamily="18" charset="0"/>
                        <a:cs typeface="Times New Roman" panose="02020603050405020304" pitchFamily="18" charset="0"/>
                      </a:endParaRPr>
                    </a:p>
                    <a:p>
                      <a:endParaRPr lang="en-US" dirty="0"/>
                    </a:p>
                  </a:txBody>
                  <a:tcPr/>
                </a:tc>
              </a:tr>
              <a:tr h="8926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i="0" dirty="0" smtClean="0">
                          <a:latin typeface="Times New Roman" panose="02020603050405020304" pitchFamily="18" charset="0"/>
                          <a:cs typeface="Times New Roman" panose="02020603050405020304" pitchFamily="18" charset="0"/>
                        </a:rPr>
                        <a:t>INTRODUCTION</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i="0" dirty="0" smtClean="0">
                          <a:latin typeface="Times New Roman" panose="02020603050405020304" pitchFamily="18" charset="0"/>
                          <a:cs typeface="Times New Roman" panose="02020603050405020304" pitchFamily="18" charset="0"/>
                        </a:rPr>
                        <a:t>LITERATURE REVIEW</a:t>
                      </a:r>
                      <a:endParaRPr lang="en-US" i="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1" i="0" dirty="0" smtClean="0">
                          <a:latin typeface="Times New Roman" panose="02020603050405020304" pitchFamily="18" charset="0"/>
                          <a:cs typeface="Times New Roman" panose="02020603050405020304" pitchFamily="18" charset="0"/>
                        </a:rPr>
                        <a:t>SYSTEM ANALYSIS AND DESIGN</a:t>
                      </a:r>
                      <a:endParaRPr lang="en-US" sz="1400" b="1" i="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i="0" kern="1200" dirty="0" smtClean="0">
                          <a:solidFill>
                            <a:schemeClr val="dk1"/>
                          </a:solidFill>
                          <a:effectLst/>
                          <a:latin typeface="Times New Roman" panose="02020603050405020304" pitchFamily="18" charset="0"/>
                          <a:ea typeface="+mn-ea"/>
                          <a:cs typeface="Times New Roman" panose="02020603050405020304" pitchFamily="18" charset="0"/>
                        </a:rPr>
                        <a:t>SYSTEM IMPLEMENTATION AND DOCUMENTATION</a:t>
                      </a:r>
                    </a:p>
                    <a:p>
                      <a:endParaRPr lang="en-US" dirty="0"/>
                    </a:p>
                  </a:txBody>
                  <a:tcPr/>
                </a:tc>
                <a:tc>
                  <a:txBody>
                    <a:bodyPr/>
                    <a:lstStyle/>
                    <a:p>
                      <a:r>
                        <a:rPr lang="en-US" sz="1400" b="1" i="0" kern="1200" dirty="0" smtClean="0">
                          <a:solidFill>
                            <a:schemeClr val="dk1"/>
                          </a:solidFill>
                          <a:effectLst/>
                          <a:latin typeface="Times New Roman" panose="02020603050405020304" pitchFamily="18" charset="0"/>
                          <a:ea typeface="+mn-ea"/>
                          <a:cs typeface="Times New Roman" panose="02020603050405020304" pitchFamily="18" charset="0"/>
                        </a:rPr>
                        <a:t>SUMMARY, CONCLUSION AND RECOMMENDATION</a:t>
                      </a:r>
                      <a:endParaRPr lang="en-US" sz="1400" i="0" dirty="0">
                        <a:latin typeface="Times New Roman" panose="02020603050405020304" pitchFamily="18" charset="0"/>
                        <a:cs typeface="Times New Roman" panose="02020603050405020304" pitchFamily="18" charset="0"/>
                      </a:endParaRPr>
                    </a:p>
                  </a:txBody>
                  <a:tcPr/>
                </a:tc>
              </a:tr>
              <a:tr h="2249064">
                <a:tc>
                  <a:txBody>
                    <a:bodyPr/>
                    <a:lstStyle/>
                    <a:p>
                      <a:pPr marL="548640" lvl="1" eaLnBrk="1" fontAlgn="auto" hangingPunct="1">
                        <a:lnSpc>
                          <a:spcPct val="150000"/>
                        </a:lnSpc>
                        <a:spcBef>
                          <a:spcPts val="370"/>
                        </a:spcBef>
                        <a:spcAft>
                          <a:spcPts val="0"/>
                        </a:spcAft>
                        <a:buFont typeface="Wingdings 2"/>
                        <a:buChar char=""/>
                        <a:defRPr/>
                      </a:pPr>
                      <a:r>
                        <a:rPr lang="en-GB" sz="1300" dirty="0" smtClean="0">
                          <a:latin typeface="Times New Roman" panose="02020603050405020304" pitchFamily="18" charset="0"/>
                          <a:cs typeface="Times New Roman" panose="02020603050405020304" pitchFamily="18" charset="0"/>
                        </a:rPr>
                        <a:t>Statement of Problems</a:t>
                      </a:r>
                    </a:p>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Aim and </a:t>
                      </a:r>
                      <a:r>
                        <a:rPr lang="en-GB" sz="1300" dirty="0" smtClean="0">
                          <a:latin typeface="Times New Roman" panose="02020603050405020304" pitchFamily="18" charset="0"/>
                          <a:cs typeface="Times New Roman" panose="02020603050405020304" pitchFamily="18" charset="0"/>
                        </a:rPr>
                        <a:t>Objective of the Study</a:t>
                      </a:r>
                      <a:endParaRPr lang="en-US" sz="1300" dirty="0" smtClean="0">
                        <a:latin typeface="Times New Roman" panose="02020603050405020304" pitchFamily="18" charset="0"/>
                        <a:cs typeface="Times New Roman" panose="02020603050405020304" pitchFamily="18" charset="0"/>
                      </a:endParaRPr>
                    </a:p>
                  </a:txBody>
                  <a:tcPr/>
                </a:tc>
                <a:tc>
                  <a:txBody>
                    <a:bodyPr/>
                    <a:lstStyle/>
                    <a:p>
                      <a:pPr marL="548640" lvl="1" eaLnBrk="1" fontAlgn="auto" hangingPunct="1">
                        <a:lnSpc>
                          <a:spcPct val="150000"/>
                        </a:lnSpc>
                        <a:spcBef>
                          <a:spcPts val="370"/>
                        </a:spcBef>
                        <a:spcAft>
                          <a:spcPts val="0"/>
                        </a:spcAft>
                        <a:buFont typeface="Wingdings 2"/>
                        <a:buChar char=""/>
                        <a:defRPr/>
                      </a:pPr>
                      <a:r>
                        <a:rPr lang="en-US" sz="1300" dirty="0" smtClean="0">
                          <a:latin typeface="Times New Roman" panose="02020603050405020304" pitchFamily="18" charset="0"/>
                          <a:cs typeface="Times New Roman" panose="02020603050405020304" pitchFamily="18" charset="0"/>
                        </a:rPr>
                        <a:t>Electronic Health</a:t>
                      </a:r>
                    </a:p>
                    <a:p>
                      <a:pPr marL="548640" lvl="1" eaLnBrk="1" fontAlgn="auto" hangingPunct="1">
                        <a:lnSpc>
                          <a:spcPct val="150000"/>
                        </a:lnSpc>
                        <a:spcBef>
                          <a:spcPts val="370"/>
                        </a:spcBef>
                        <a:spcAft>
                          <a:spcPts val="0"/>
                        </a:spcAft>
                        <a:buFont typeface="Wingdings 2"/>
                        <a:buChar char=""/>
                        <a:defRPr/>
                      </a:pPr>
                      <a:r>
                        <a:rPr lang="en-US" sz="1300" dirty="0" smtClean="0">
                          <a:latin typeface="Times New Roman" panose="02020603050405020304" pitchFamily="18" charset="0"/>
                          <a:cs typeface="Times New Roman" panose="02020603050405020304" pitchFamily="18" charset="0"/>
                        </a:rPr>
                        <a:t>Mobile Health</a:t>
                      </a:r>
                      <a:r>
                        <a:rPr lang="en-GB" sz="1300" dirty="0" smtClean="0">
                          <a:latin typeface="Times New Roman" panose="02020603050405020304" pitchFamily="18" charset="0"/>
                          <a:cs typeface="Times New Roman" panose="02020603050405020304" pitchFamily="18" charset="0"/>
                        </a:rPr>
                        <a:t>	</a:t>
                      </a:r>
                      <a:endParaRPr lang="en-US" sz="1300" dirty="0" smtClean="0">
                        <a:latin typeface="Times New Roman" panose="02020603050405020304" pitchFamily="18" charset="0"/>
                        <a:cs typeface="Times New Roman" panose="02020603050405020304" pitchFamily="18" charset="0"/>
                      </a:endParaRPr>
                    </a:p>
                    <a:p>
                      <a:pPr marL="548640" lvl="1" eaLnBrk="1" fontAlgn="auto" hangingPunct="1">
                        <a:lnSpc>
                          <a:spcPct val="150000"/>
                        </a:lnSpc>
                        <a:spcBef>
                          <a:spcPts val="370"/>
                        </a:spcBef>
                        <a:spcAft>
                          <a:spcPts val="0"/>
                        </a:spcAft>
                        <a:buFont typeface="Wingdings 2"/>
                        <a:buChar char=""/>
                        <a:defRPr/>
                      </a:pPr>
                      <a:r>
                        <a:rPr lang="en-US" sz="1300" dirty="0" smtClean="0">
                          <a:latin typeface="Times New Roman" panose="02020603050405020304" pitchFamily="18" charset="0"/>
                          <a:cs typeface="Times New Roman" panose="02020603050405020304" pitchFamily="18" charset="0"/>
                        </a:rPr>
                        <a:t>Mobile Health Monitoring System</a:t>
                      </a:r>
                    </a:p>
                    <a:p>
                      <a:pPr marL="548640" marR="0" lvl="1" indent="0" algn="l" defTabSz="457200" rtl="0" eaLnBrk="1" fontAlgn="auto" latinLnBrk="0" hangingPunct="1">
                        <a:lnSpc>
                          <a:spcPct val="150000"/>
                        </a:lnSpc>
                        <a:spcBef>
                          <a:spcPts val="370"/>
                        </a:spcBef>
                        <a:spcAft>
                          <a:spcPts val="0"/>
                        </a:spcAft>
                        <a:buClrTx/>
                        <a:buSzTx/>
                        <a:buFont typeface="Wingdings 2"/>
                        <a:buChar char=""/>
                        <a:tabLst/>
                        <a:defRPr/>
                      </a:pPr>
                      <a:r>
                        <a:rPr lang="en-US" sz="1300" dirty="0" smtClean="0">
                          <a:latin typeface="Times New Roman" panose="02020603050405020304" pitchFamily="18" charset="0"/>
                          <a:cs typeface="Times New Roman" panose="02020603050405020304" pitchFamily="18" charset="0"/>
                        </a:rPr>
                        <a:t>Related Works</a:t>
                      </a:r>
                    </a:p>
                    <a:p>
                      <a:pPr marL="548640" lvl="1" eaLnBrk="1" fontAlgn="auto" hangingPunct="1">
                        <a:lnSpc>
                          <a:spcPct val="150000"/>
                        </a:lnSpc>
                        <a:spcBef>
                          <a:spcPts val="370"/>
                        </a:spcBef>
                        <a:spcAft>
                          <a:spcPts val="0"/>
                        </a:spcAft>
                        <a:buFont typeface="Wingdings 2"/>
                        <a:buNone/>
                        <a:defRPr/>
                      </a:pPr>
                      <a:r>
                        <a:rPr lang="en-US" sz="1300" dirty="0" smtClean="0">
                          <a:latin typeface="Times New Roman" panose="02020603050405020304" pitchFamily="18" charset="0"/>
                          <a:cs typeface="Times New Roman" panose="02020603050405020304" pitchFamily="18" charset="0"/>
                        </a:rPr>
                        <a:t> 	</a:t>
                      </a:r>
                    </a:p>
                    <a:p>
                      <a:endParaRPr lang="en-US" sz="1300" dirty="0"/>
                    </a:p>
                  </a:txBody>
                  <a:tcPr/>
                </a:tc>
                <a:tc>
                  <a:txBody>
                    <a:bodyPr/>
                    <a:lstStyle/>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Analysis of the Proposed System</a:t>
                      </a:r>
                    </a:p>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System Design</a:t>
                      </a:r>
                      <a:r>
                        <a:rPr lang="en-IN" sz="1300" baseline="0" dirty="0" smtClean="0">
                          <a:latin typeface="Times New Roman" panose="02020603050405020304" pitchFamily="18" charset="0"/>
                          <a:cs typeface="Times New Roman" panose="02020603050405020304" pitchFamily="18" charset="0"/>
                        </a:rPr>
                        <a:t> </a:t>
                      </a:r>
                      <a:r>
                        <a:rPr lang="en-IN" sz="1300" dirty="0" smtClean="0">
                          <a:latin typeface="Times New Roman" panose="02020603050405020304" pitchFamily="18" charset="0"/>
                          <a:cs typeface="Times New Roman" panose="02020603050405020304" pitchFamily="18" charset="0"/>
                        </a:rPr>
                        <a:t>Summary</a:t>
                      </a:r>
                      <a:endParaRPr lang="en-US" sz="1300" dirty="0" smtClean="0">
                        <a:latin typeface="Times New Roman" panose="02020603050405020304" pitchFamily="18" charset="0"/>
                        <a:cs typeface="Times New Roman" panose="02020603050405020304" pitchFamily="18" charset="0"/>
                      </a:endParaRPr>
                    </a:p>
                    <a:p>
                      <a:endParaRPr lang="en-US" sz="1300" dirty="0"/>
                    </a:p>
                  </a:txBody>
                  <a:tcPr/>
                </a:tc>
                <a:tc>
                  <a:txBody>
                    <a:bodyPr/>
                    <a:lstStyle/>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Hardware</a:t>
                      </a:r>
                      <a:r>
                        <a:rPr lang="en-IN" sz="1300" baseline="0" dirty="0" smtClean="0">
                          <a:latin typeface="Times New Roman" panose="02020603050405020304" pitchFamily="18" charset="0"/>
                          <a:cs typeface="Times New Roman" panose="02020603050405020304" pitchFamily="18" charset="0"/>
                        </a:rPr>
                        <a:t> and Software Specification</a:t>
                      </a:r>
                      <a:endParaRPr lang="en-IN" sz="1300" dirty="0" smtClean="0">
                        <a:latin typeface="Times New Roman" panose="02020603050405020304" pitchFamily="18" charset="0"/>
                        <a:cs typeface="Times New Roman" panose="02020603050405020304" pitchFamily="18" charset="0"/>
                      </a:endParaRPr>
                    </a:p>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Testing</a:t>
                      </a:r>
                    </a:p>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System</a:t>
                      </a:r>
                      <a:r>
                        <a:rPr lang="en-IN" sz="1300" baseline="0" dirty="0" smtClean="0">
                          <a:latin typeface="Times New Roman" panose="02020603050405020304" pitchFamily="18" charset="0"/>
                          <a:cs typeface="Times New Roman" panose="02020603050405020304" pitchFamily="18" charset="0"/>
                        </a:rPr>
                        <a:t> Documentation</a:t>
                      </a:r>
                    </a:p>
                    <a:p>
                      <a:pPr marL="548640" lvl="1" eaLnBrk="1" fontAlgn="auto" hangingPunct="1">
                        <a:lnSpc>
                          <a:spcPct val="150000"/>
                        </a:lnSpc>
                        <a:spcBef>
                          <a:spcPts val="370"/>
                        </a:spcBef>
                        <a:spcAft>
                          <a:spcPts val="0"/>
                        </a:spcAft>
                        <a:buFont typeface="Wingdings 2"/>
                        <a:buChar char=""/>
                        <a:defRPr/>
                      </a:pPr>
                      <a:r>
                        <a:rPr lang="en-IN" sz="1300" baseline="0" dirty="0" smtClean="0">
                          <a:latin typeface="Times New Roman" panose="02020603050405020304" pitchFamily="18" charset="0"/>
                          <a:cs typeface="Times New Roman" panose="02020603050405020304" pitchFamily="18" charset="0"/>
                        </a:rPr>
                        <a:t>System Evaluation</a:t>
                      </a:r>
                      <a:endParaRPr lang="en-US" sz="1300" dirty="0"/>
                    </a:p>
                  </a:txBody>
                  <a:tcPr/>
                </a:tc>
                <a:tc>
                  <a:txBody>
                    <a:bodyPr/>
                    <a:lstStyle/>
                    <a:p>
                      <a:pPr marL="548640" lvl="1" eaLnBrk="1" fontAlgn="auto" hangingPunct="1">
                        <a:lnSpc>
                          <a:spcPct val="150000"/>
                        </a:lnSpc>
                        <a:spcBef>
                          <a:spcPts val="370"/>
                        </a:spcBef>
                        <a:spcAft>
                          <a:spcPts val="0"/>
                        </a:spcAft>
                        <a:buFont typeface="Wingdings 2"/>
                        <a:buChar char=""/>
                        <a:defRPr/>
                      </a:pPr>
                      <a:r>
                        <a:rPr lang="en-IN" sz="1300" dirty="0" smtClean="0">
                          <a:latin typeface="Times New Roman" panose="02020603050405020304" pitchFamily="18" charset="0"/>
                          <a:cs typeface="Times New Roman" panose="02020603050405020304" pitchFamily="18" charset="0"/>
                        </a:rPr>
                        <a:t>Conclusion</a:t>
                      </a:r>
                    </a:p>
                    <a:p>
                      <a:pPr marL="548640" lvl="1" eaLnBrk="1" fontAlgn="auto" hangingPunct="1">
                        <a:lnSpc>
                          <a:spcPct val="150000"/>
                        </a:lnSpc>
                        <a:spcBef>
                          <a:spcPts val="370"/>
                        </a:spcBef>
                        <a:spcAft>
                          <a:spcPts val="0"/>
                        </a:spcAft>
                        <a:buFont typeface="Wingdings 2"/>
                        <a:buChar char=""/>
                        <a:defRPr/>
                      </a:pPr>
                      <a:r>
                        <a:rPr lang="en-US" sz="1300" dirty="0" smtClean="0">
                          <a:latin typeface="Times New Roman" panose="02020603050405020304" pitchFamily="18" charset="0"/>
                          <a:cs typeface="Times New Roman" panose="02020603050405020304" pitchFamily="18" charset="0"/>
                        </a:rPr>
                        <a:t>Limitation</a:t>
                      </a:r>
                    </a:p>
                    <a:p>
                      <a:endParaRPr lang="en-US" sz="1300" dirty="0"/>
                    </a:p>
                  </a:txBody>
                  <a:tcPr/>
                </a:tc>
              </a:tr>
            </a:tbl>
          </a:graphicData>
        </a:graphic>
      </p:graphicFrame>
    </p:spTree>
    <p:extLst>
      <p:ext uri="{BB962C8B-B14F-4D97-AF65-F5344CB8AC3E}">
        <p14:creationId xmlns:p14="http://schemas.microsoft.com/office/powerpoint/2010/main" val="262328124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0366" y="320830"/>
            <a:ext cx="4269117" cy="646331"/>
          </a:xfrm>
          <a:prstGeom prst="rect">
            <a:avLst/>
          </a:prstGeom>
        </p:spPr>
        <p:txBody>
          <a:bodyPr wrap="none">
            <a:spAutoFit/>
          </a:bodyPr>
          <a:lstStyle/>
          <a:p>
            <a:r>
              <a:rPr lang="en-US" sz="3600" b="1" dirty="0" smtClean="0">
                <a:solidFill>
                  <a:schemeClr val="accent1"/>
                </a:solidFill>
                <a:latin typeface="+mj-lt"/>
                <a:ea typeface="Times New Roman" panose="02020603050405020304" pitchFamily="18" charset="0"/>
              </a:rPr>
              <a:t>DATABASE DESIGN</a:t>
            </a:r>
            <a:endParaRPr lang="en-US" sz="3600" dirty="0">
              <a:solidFill>
                <a:schemeClr val="accent1"/>
              </a:solidFill>
              <a:latin typeface="+mj-lt"/>
            </a:endParaRPr>
          </a:p>
        </p:txBody>
      </p:sp>
      <p:sp>
        <p:nvSpPr>
          <p:cNvPr id="3" name="Rectangle 2"/>
          <p:cNvSpPr/>
          <p:nvPr/>
        </p:nvSpPr>
        <p:spPr>
          <a:xfrm>
            <a:off x="6890197" y="1957588"/>
            <a:ext cx="5074276" cy="3970318"/>
          </a:xfrm>
          <a:prstGeom prst="rect">
            <a:avLst/>
          </a:prstGeom>
        </p:spPr>
        <p:txBody>
          <a:bodyPr wrap="square">
            <a:spAutoFit/>
          </a:bodyPr>
          <a:lstStyle/>
          <a:p>
            <a:pPr algn="just">
              <a:lnSpc>
                <a:spcPct val="200000"/>
              </a:lnSpc>
            </a:pPr>
            <a:r>
              <a:rPr lang="en-US" dirty="0">
                <a:latin typeface="Times New Roman" panose="02020603050405020304" pitchFamily="18" charset="0"/>
                <a:ea typeface="Calibri" panose="020F0502020204030204" pitchFamily="34" charset="0"/>
                <a:cs typeface="Times New Roman" panose="02020603050405020304" pitchFamily="18" charset="0"/>
              </a:rPr>
              <a:t>The database used to design was MySQL. This database makes use of tables for retrieval and insertion of information. Appropriate data fields (data structure and validation rules) were formulated to serve as tools. It is also used in facilities queries and to hold records as well as create queries and reports.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41" y="1957588"/>
            <a:ext cx="6061186" cy="452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547302"/>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77" y="0"/>
            <a:ext cx="6455717" cy="6803708"/>
          </a:xfrm>
          <a:prstGeom prst="rect">
            <a:avLst/>
          </a:prstGeom>
        </p:spPr>
      </p:pic>
      <p:sp>
        <p:nvSpPr>
          <p:cNvPr id="4" name="Rectangle 3"/>
          <p:cNvSpPr/>
          <p:nvPr/>
        </p:nvSpPr>
        <p:spPr>
          <a:xfrm>
            <a:off x="6899026" y="2368571"/>
            <a:ext cx="4767652" cy="646331"/>
          </a:xfrm>
          <a:prstGeom prst="rect">
            <a:avLst/>
          </a:prstGeom>
        </p:spPr>
        <p:txBody>
          <a:bodyPr wrap="none">
            <a:spAutoFit/>
          </a:bodyPr>
          <a:lstStyle/>
          <a:p>
            <a:r>
              <a:rPr lang="en-US" sz="3600" b="1" dirty="0" smtClean="0">
                <a:solidFill>
                  <a:schemeClr val="accent1"/>
                </a:solidFill>
                <a:latin typeface="+mj-lt"/>
                <a:ea typeface="Times New Roman" panose="02020603050405020304" pitchFamily="18" charset="0"/>
              </a:rPr>
              <a:t>SYSTEM FLOWCHART</a:t>
            </a:r>
            <a:endParaRPr lang="en-US" sz="3600" dirty="0">
              <a:solidFill>
                <a:schemeClr val="accent1"/>
              </a:solidFill>
              <a:latin typeface="+mj-lt"/>
            </a:endParaRPr>
          </a:p>
        </p:txBody>
      </p:sp>
    </p:spTree>
    <p:extLst>
      <p:ext uri="{BB962C8B-B14F-4D97-AF65-F5344CB8AC3E}">
        <p14:creationId xmlns:p14="http://schemas.microsoft.com/office/powerpoint/2010/main" val="491265980"/>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HARDWARE AND SOFTWARE SPECIFICATION</a:t>
            </a:r>
            <a:endParaRPr lang="en-US" dirty="0"/>
          </a:p>
        </p:txBody>
      </p:sp>
      <p:sp>
        <p:nvSpPr>
          <p:cNvPr id="3" name="Rectangle 2"/>
          <p:cNvSpPr/>
          <p:nvPr/>
        </p:nvSpPr>
        <p:spPr>
          <a:xfrm>
            <a:off x="755708" y="2267000"/>
            <a:ext cx="5838275" cy="4221669"/>
          </a:xfrm>
          <a:prstGeom prst="rect">
            <a:avLst/>
          </a:prstGeom>
        </p:spPr>
        <p:txBody>
          <a:bodyPr wrap="square">
            <a:spAutoFit/>
          </a:bodyPr>
          <a:lstStyle/>
          <a:p>
            <a:pPr>
              <a:spcAft>
                <a:spcPts val="1000"/>
              </a:spcAf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SOFTWARE SPECIFICATION</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1000"/>
              </a:spcAft>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following are the software requirements for this application</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Android OS.</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Java Runtime Environment (version 5.0 and above).</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Android Emulator</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Android Development tool(ADT</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R="0" lvl="0" algn="just">
              <a:spcBef>
                <a:spcPts val="0"/>
              </a:spcBef>
              <a:spcAft>
                <a:spcPts val="0"/>
              </a:spcAft>
            </a:pP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4.3.2	HARDWARE SPECIFICATION</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1000"/>
              </a:spcAft>
            </a:pP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above listed software will work perfectly with the under listed specification, as a computer </a:t>
            </a:r>
            <a:r>
              <a:rPr lang="en-US" sz="1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is </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not complete without either the software or the hardware</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Symbol" panose="05050102010706020507" pitchFamily="18" charset="2"/>
              <a:buChar char=""/>
              <a:tabLst>
                <a:tab pos="504825"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Android smartphone or android ADT for simulation. </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Symbol" panose="05050102010706020507" pitchFamily="18" charset="2"/>
              <a:buChar char=""/>
              <a:tabLst>
                <a:tab pos="504825"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1GB Memory (RAM) or Higher.</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Symbol" panose="05050102010706020507" pitchFamily="18" charset="2"/>
              <a:buChar char=""/>
              <a:tabLst>
                <a:tab pos="504825"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High resolution of display unit.</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Symbol" panose="05050102010706020507" pitchFamily="18" charset="2"/>
              <a:buChar char=""/>
              <a:tabLst>
                <a:tab pos="504825"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Device Internal of 16GB Minimum.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68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IMPLEMENTATION PHASE</a:t>
            </a:r>
            <a:endParaRPr lang="en-US" b="1" dirty="0"/>
          </a:p>
        </p:txBody>
      </p:sp>
      <p:sp>
        <p:nvSpPr>
          <p:cNvPr id="3" name="Rectangle 2"/>
          <p:cNvSpPr/>
          <p:nvPr/>
        </p:nvSpPr>
        <p:spPr>
          <a:xfrm>
            <a:off x="596667" y="2459865"/>
            <a:ext cx="10530680" cy="3898503"/>
          </a:xfrm>
          <a:prstGeom prst="rect">
            <a:avLst/>
          </a:prstGeom>
        </p:spPr>
        <p:txBody>
          <a:bodyPr wrap="square">
            <a:spAutoFit/>
          </a:bodyPr>
          <a:lstStyle/>
          <a:p>
            <a:pPr algn="just">
              <a:spcAft>
                <a:spcPts val="10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implementation phase of this project is divided into two which are the patient and medical expert these phases are explained below</a:t>
            </a:r>
            <a:r>
              <a:rPr 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gn="just">
              <a:spcAft>
                <a:spcPts val="1000"/>
              </a:spcAft>
            </a:pP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romanLcPeriod"/>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Patient Phase: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patient interface is the main implementation of the project, intercepting with the function and modules available on the system. The patient implementation comprise of health monitoring managing pages, medication monitoring managing pages as well as appointment managing page. This is the summary of all pages available on the system. </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romanLcPeriod"/>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Medical Expert Phase: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This is the phase is limited to only medical professionals with the interface to attend to patient appointment details and also update patient information, alongside every module on the patient phase</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r>
              <a:rPr lang="en-US" b="1" dirty="0">
                <a:solidFill>
                  <a:srgbClr val="000000"/>
                </a:solidFill>
                <a:latin typeface="Times New Roman" panose="02020603050405020304" pitchFamily="18" charset="0"/>
                <a:ea typeface="Times New Roman" panose="02020603050405020304" pitchFamily="18" charset="0"/>
              </a:rPr>
              <a:t>Others Phase:</a:t>
            </a:r>
            <a:r>
              <a:rPr lang="en-US" dirty="0">
                <a:solidFill>
                  <a:srgbClr val="000000"/>
                </a:solidFill>
                <a:latin typeface="Times New Roman" panose="02020603050405020304" pitchFamily="18" charset="0"/>
                <a:ea typeface="Times New Roman" panose="02020603050405020304" pitchFamily="18" charset="0"/>
              </a:rPr>
              <a:t> This is the only meaningful health monitoring phase that can be access before logging to the system. The purpose of this page is for emergency and rescue.</a:t>
            </a:r>
            <a:endParaRPr lang="en-US" dirty="0"/>
          </a:p>
        </p:txBody>
      </p:sp>
    </p:spTree>
    <p:extLst>
      <p:ext uri="{BB962C8B-B14F-4D97-AF65-F5344CB8AC3E}">
        <p14:creationId xmlns:p14="http://schemas.microsoft.com/office/powerpoint/2010/main" val="43402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SYSTEM DOCUMENTATION</a:t>
            </a:r>
            <a:endParaRPr lang="en-US" b="1" dirty="0"/>
          </a:p>
        </p:txBody>
      </p:sp>
      <p:sp>
        <p:nvSpPr>
          <p:cNvPr id="3" name="Rectangle 2"/>
          <p:cNvSpPr/>
          <p:nvPr/>
        </p:nvSpPr>
        <p:spPr>
          <a:xfrm>
            <a:off x="613893" y="2334431"/>
            <a:ext cx="6096000" cy="3934410"/>
          </a:xfrm>
          <a:prstGeom prst="rect">
            <a:avLst/>
          </a:prstGeom>
        </p:spPr>
        <p:txBody>
          <a:bodyPr>
            <a:spAutoFit/>
          </a:bodyPr>
          <a:lstStyle/>
          <a:p>
            <a:pPr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Installation Procedure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kern="100" dirty="0">
                <a:latin typeface="Times New Roman" panose="02020603050405020304" pitchFamily="18" charset="0"/>
                <a:ea typeface="SimSun" panose="02010600030101010101" pitchFamily="2" charset="-122"/>
                <a:cs typeface="Times New Roman" panose="02020603050405020304" pitchFamily="18" charset="0"/>
              </a:rPr>
              <a:t>This project has been developed and package into an </a:t>
            </a:r>
            <a:r>
              <a:rPr lang="en-US" kern="100" dirty="0" err="1">
                <a:latin typeface="Times New Roman" panose="02020603050405020304" pitchFamily="18" charset="0"/>
                <a:ea typeface="SimSun" panose="02010600030101010101" pitchFamily="2" charset="-122"/>
                <a:cs typeface="Times New Roman" panose="02020603050405020304" pitchFamily="18" charset="0"/>
              </a:rPr>
              <a:t>apk</a:t>
            </a:r>
            <a:r>
              <a:rPr lang="en-US" kern="100" dirty="0">
                <a:latin typeface="Times New Roman" panose="02020603050405020304" pitchFamily="18" charset="0"/>
                <a:ea typeface="SimSun" panose="02010600030101010101" pitchFamily="2" charset="-122"/>
                <a:cs typeface="Times New Roman" panose="02020603050405020304" pitchFamily="18" charset="0"/>
              </a:rPr>
              <a:t> file that can be install on android OS device with no additional requirement apart the device.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following are the step involve in installing this Application</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Let your android device be up and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runing</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Go to Google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playstore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to download the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apk</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file or share the file with a friend</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Click on the file to install and accept the require permission</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100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After installing the application launch the application and you will be good to go</a:t>
            </a:r>
            <a:endPar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74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SYSTEM EVALUATION</a:t>
            </a:r>
            <a:endParaRPr lang="en-US" b="1" dirty="0"/>
          </a:p>
        </p:txBody>
      </p:sp>
      <p:sp>
        <p:nvSpPr>
          <p:cNvPr id="3" name="Rectangle 2"/>
          <p:cNvSpPr/>
          <p:nvPr/>
        </p:nvSpPr>
        <p:spPr>
          <a:xfrm>
            <a:off x="639541" y="2731316"/>
            <a:ext cx="9792238" cy="3000821"/>
          </a:xfrm>
          <a:prstGeom prst="rect">
            <a:avLst/>
          </a:prstGeom>
        </p:spPr>
        <p:txBody>
          <a:bodyPr wrap="square">
            <a:spAutoFit/>
          </a:bodyPr>
          <a:lstStyle/>
          <a:p>
            <a:pPr algn="just">
              <a:lnSpc>
                <a:spcPct val="150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project provide interfaces for patient, medication expert and other to properly monitor and update patient health issue in real time, it </a:t>
            </a:r>
            <a:r>
              <a:rPr lang="en-IN" dirty="0" smtClean="0">
                <a:latin typeface="Times New Roman" panose="02020603050405020304" pitchFamily="18" charset="0"/>
                <a:ea typeface="Calibri" panose="020F0502020204030204" pitchFamily="34" charset="0"/>
                <a:cs typeface="Times New Roman" panose="02020603050405020304" pitchFamily="18" charset="0"/>
              </a:rPr>
              <a:t>solves </a:t>
            </a:r>
            <a:r>
              <a:rPr lang="en-IN" dirty="0">
                <a:latin typeface="Times New Roman" panose="02020603050405020304" pitchFamily="18" charset="0"/>
                <a:ea typeface="Calibri" panose="020F0502020204030204" pitchFamily="34" charset="0"/>
                <a:cs typeface="Times New Roman" panose="02020603050405020304" pitchFamily="18" charset="0"/>
              </a:rPr>
              <a:t>the issue of having to carry several gadget for different health problems. The project help patient, medical expert and relatives keep track of patient health providing different level of accessibility for different level of users The system consists of database that manages all the health record and compiles it to generate feedback that helps the patient to monitor the details of how to manage and monitor his health issue by paying attention to medication and visit for medical check-up.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17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9801" y="1985616"/>
            <a:ext cx="961193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Mobile Patient Monitoring System is a component of </a:t>
            </a:r>
            <a:r>
              <a:rPr lang="en-US" dirty="0" smtClean="0">
                <a:latin typeface="Times New Roman" panose="02020603050405020304" pitchFamily="18" charset="0"/>
                <a:cs typeface="Times New Roman" panose="02020603050405020304" pitchFamily="18" charset="0"/>
              </a:rPr>
              <a:t>telemedicine</a:t>
            </a:r>
          </a:p>
          <a:p>
            <a:pPr algn="just"/>
            <a:endParaRPr lang="en-US"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project provide interfaces for patient, medical expert and other to properly monitor and update patient health issue in real time. </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system </a:t>
            </a:r>
            <a:r>
              <a:rPr lang="en-IN" dirty="0" smtClean="0">
                <a:latin typeface="Times New Roman" panose="02020603050405020304" pitchFamily="18" charset="0"/>
                <a:cs typeface="Times New Roman" panose="02020603050405020304" pitchFamily="18" charset="0"/>
              </a:rPr>
              <a:t> solves </a:t>
            </a:r>
            <a:r>
              <a:rPr lang="en-IN" dirty="0">
                <a:latin typeface="Times New Roman" panose="02020603050405020304" pitchFamily="18" charset="0"/>
                <a:cs typeface="Times New Roman" panose="02020603050405020304" pitchFamily="18" charset="0"/>
              </a:rPr>
              <a:t>the issue of having to carry several gadget for different health problems. </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 provide different level of accessibility for different level of users for purpose of security</a:t>
            </a:r>
            <a:r>
              <a:rPr lang="en-IN" dirty="0" smtClean="0">
                <a:latin typeface="Times New Roman" panose="02020603050405020304" pitchFamily="18" charset="0"/>
                <a:cs typeface="Times New Roman" panose="02020603050405020304" pitchFamily="18" charset="0"/>
              </a:rPr>
              <a:t>.</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The system consists of database that manages all the health record and compiles it to generate feedback that helps the patient to monitor the details of how to manage and monitor his health issue by paying attention to medication and visit for medical check-up. </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project </a:t>
            </a:r>
            <a:r>
              <a:rPr lang="en-IN" dirty="0" smtClean="0">
                <a:latin typeface="Times New Roman" panose="02020603050405020304" pitchFamily="18" charset="0"/>
                <a:cs typeface="Times New Roman" panose="02020603050405020304" pitchFamily="18" charset="0"/>
              </a:rPr>
              <a:t>is design </a:t>
            </a:r>
            <a:r>
              <a:rPr lang="en-IN" dirty="0">
                <a:latin typeface="Times New Roman" panose="02020603050405020304" pitchFamily="18" charset="0"/>
                <a:cs typeface="Times New Roman" panose="02020603050405020304" pitchFamily="18" charset="0"/>
              </a:rPr>
              <a:t>using Java Android Technology, XML and fragment to design the interface and the MYSQL to manage the backend database</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4754388" y="475376"/>
            <a:ext cx="2446504" cy="646331"/>
          </a:xfrm>
          <a:prstGeom prst="rect">
            <a:avLst/>
          </a:prstGeom>
        </p:spPr>
        <p:txBody>
          <a:bodyPr wrap="none">
            <a:spAutoFit/>
          </a:bodyPr>
          <a:lstStyle/>
          <a:p>
            <a:pPr algn="ctr"/>
            <a:r>
              <a:rPr lang="en-US" sz="3600" b="1" dirty="0" smtClean="0">
                <a:solidFill>
                  <a:schemeClr val="accent1"/>
                </a:solidFill>
              </a:rPr>
              <a:t>SUMMARY</a:t>
            </a:r>
            <a:endParaRPr lang="en-US" sz="3600" dirty="0">
              <a:solidFill>
                <a:schemeClr val="accent1"/>
              </a:solidFill>
            </a:endParaRPr>
          </a:p>
        </p:txBody>
      </p:sp>
    </p:spTree>
    <p:extLst>
      <p:ext uri="{BB962C8B-B14F-4D97-AF65-F5344CB8AC3E}">
        <p14:creationId xmlns:p14="http://schemas.microsoft.com/office/powerpoint/2010/main" val="28000347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091442" y="1447800"/>
            <a:ext cx="7772400" cy="457200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74320" indent="-274320" algn="just">
              <a:spcBef>
                <a:spcPts val="580"/>
              </a:spcBef>
              <a:buFont typeface="Wingdings 2"/>
              <a:buChar char=""/>
              <a:defRPr/>
            </a:pPr>
            <a:r>
              <a:rPr lang="en-US" sz="2000" dirty="0" err="1" smtClean="0"/>
              <a:t>Atun</a:t>
            </a:r>
            <a:r>
              <a:rPr lang="en-US" sz="2000" dirty="0" smtClean="0"/>
              <a:t> RA, Mohan A. Uses and benefits of SMS in healthcare delivery. London, </a:t>
            </a:r>
            <a:r>
              <a:rPr lang="en-US" dirty="0" smtClean="0"/>
              <a:t>Imperial College London, 2015.</a:t>
            </a:r>
          </a:p>
          <a:p>
            <a:pPr marL="0" indent="0" algn="just">
              <a:spcBef>
                <a:spcPts val="580"/>
              </a:spcBef>
              <a:buFont typeface="Wingdings 2" panose="05020102010507070707" pitchFamily="18" charset="2"/>
              <a:buNone/>
              <a:defRPr/>
            </a:pPr>
            <a:endParaRPr lang="en-US" dirty="0" smtClean="0"/>
          </a:p>
          <a:p>
            <a:pPr marL="274320" indent="-274320" algn="just">
              <a:spcBef>
                <a:spcPts val="580"/>
              </a:spcBef>
              <a:buFont typeface="Wingdings 2"/>
              <a:buChar char=""/>
              <a:defRPr/>
            </a:pPr>
            <a:r>
              <a:rPr lang="en-US" dirty="0" smtClean="0"/>
              <a:t>Chew ZW. Comparison of an SMS text messaging and phone reminder to improve attendance at a health promotion center: a randomized controlled trial. </a:t>
            </a:r>
            <a:r>
              <a:rPr lang="en-US" i="1" dirty="0" smtClean="0"/>
              <a:t>Journal of Zhejiang University SCIENCE B (Biomedicine &amp; Biotechnology),</a:t>
            </a:r>
            <a:r>
              <a:rPr lang="en-US" dirty="0" smtClean="0"/>
              <a:t> 2008, 9(1):34–38.</a:t>
            </a:r>
          </a:p>
          <a:p>
            <a:pPr marL="274320" indent="-274320" algn="just">
              <a:spcBef>
                <a:spcPts val="580"/>
              </a:spcBef>
              <a:buFont typeface="Wingdings 2"/>
              <a:buChar char=""/>
              <a:defRPr/>
            </a:pPr>
            <a:endParaRPr lang="en-US" dirty="0" smtClean="0"/>
          </a:p>
          <a:p>
            <a:pPr marL="274320" indent="-274320" algn="just">
              <a:spcBef>
                <a:spcPts val="580"/>
              </a:spcBef>
              <a:buFont typeface="Wingdings 2"/>
              <a:buChar char=""/>
              <a:defRPr/>
            </a:pPr>
            <a:r>
              <a:rPr lang="en-US" dirty="0" smtClean="0"/>
              <a:t>Hurling R. Using Internet and mobile phone technology to deliver an automated physical activity program: randomized controlled trial. </a:t>
            </a:r>
            <a:r>
              <a:rPr lang="en-US" i="1" dirty="0" smtClean="0"/>
              <a:t>Journal of Medical Internet Research</a:t>
            </a:r>
            <a:r>
              <a:rPr lang="en-US" dirty="0" smtClean="0"/>
              <a:t>, 2007, 9(2):e7.</a:t>
            </a:r>
          </a:p>
          <a:p>
            <a:pPr marL="274320" indent="-274320" algn="just">
              <a:spcBef>
                <a:spcPts val="580"/>
              </a:spcBef>
              <a:buFont typeface="Wingdings 2"/>
              <a:buChar char=""/>
              <a:defRPr/>
            </a:pPr>
            <a:endParaRPr lang="en-US" dirty="0" smtClean="0"/>
          </a:p>
          <a:p>
            <a:pPr marL="274320" indent="-274320" algn="just">
              <a:spcBef>
                <a:spcPts val="580"/>
              </a:spcBef>
              <a:buFont typeface="Wingdings 2"/>
              <a:buChar char=""/>
              <a:defRPr/>
            </a:pPr>
            <a:r>
              <a:rPr lang="en-US" dirty="0" err="1" smtClean="0"/>
              <a:t>Ivatury</a:t>
            </a:r>
            <a:r>
              <a:rPr lang="en-US" dirty="0" smtClean="0"/>
              <a:t> G, Moore J, Bloch A. A doctor in your pocket: health hotlines in developing countries. Innovations: Technology, Governance, Globalization, 2009, 4(1):119–153.</a:t>
            </a:r>
          </a:p>
          <a:p>
            <a:pPr marL="274320" indent="-274320" algn="just">
              <a:spcBef>
                <a:spcPts val="580"/>
              </a:spcBef>
              <a:buFont typeface="Wingdings 2"/>
              <a:buChar char=""/>
              <a:defRPr/>
            </a:pPr>
            <a:endParaRPr lang="en-US" dirty="0"/>
          </a:p>
        </p:txBody>
      </p:sp>
      <p:sp>
        <p:nvSpPr>
          <p:cNvPr id="3" name="Rectangle 2"/>
          <p:cNvSpPr/>
          <p:nvPr/>
        </p:nvSpPr>
        <p:spPr>
          <a:xfrm>
            <a:off x="4554817" y="475376"/>
            <a:ext cx="2845651" cy="646331"/>
          </a:xfrm>
          <a:prstGeom prst="rect">
            <a:avLst/>
          </a:prstGeom>
        </p:spPr>
        <p:txBody>
          <a:bodyPr wrap="none">
            <a:spAutoFit/>
          </a:bodyPr>
          <a:lstStyle/>
          <a:p>
            <a:pPr algn="ctr"/>
            <a:r>
              <a:rPr lang="en-US" sz="3600" b="1" dirty="0" smtClean="0">
                <a:solidFill>
                  <a:schemeClr val="accent1"/>
                </a:solidFill>
              </a:rPr>
              <a:t>REFERENCES</a:t>
            </a:r>
            <a:endParaRPr lang="en-US" sz="3600" dirty="0">
              <a:solidFill>
                <a:schemeClr val="accent1"/>
              </a:solidFill>
            </a:endParaRPr>
          </a:p>
        </p:txBody>
      </p:sp>
    </p:spTree>
    <p:extLst>
      <p:ext uri="{BB962C8B-B14F-4D97-AF65-F5344CB8AC3E}">
        <p14:creationId xmlns:p14="http://schemas.microsoft.com/office/powerpoint/2010/main" val="41291223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610" y="2845089"/>
            <a:ext cx="3684620" cy="646331"/>
          </a:xfrm>
          <a:prstGeom prst="rect">
            <a:avLst/>
          </a:prstGeom>
        </p:spPr>
        <p:txBody>
          <a:bodyPr wrap="square">
            <a:spAutoFit/>
          </a:bodyPr>
          <a:lstStyle/>
          <a:p>
            <a:pPr algn="ctr"/>
            <a:r>
              <a:rPr lang="en-US" sz="3600" b="1" dirty="0" smtClean="0">
                <a:solidFill>
                  <a:schemeClr val="accent1"/>
                </a:solidFill>
              </a:rPr>
              <a:t>THANK YOU !</a:t>
            </a:r>
            <a:endParaRPr lang="en-US" sz="3600" dirty="0">
              <a:solidFill>
                <a:schemeClr val="accent1"/>
              </a:solidFill>
            </a:endParaRPr>
          </a:p>
        </p:txBody>
      </p:sp>
    </p:spTree>
    <p:extLst>
      <p:ext uri="{BB962C8B-B14F-4D97-AF65-F5344CB8AC3E}">
        <p14:creationId xmlns:p14="http://schemas.microsoft.com/office/powerpoint/2010/main" val="307197736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INTRODUCTION</a:t>
            </a:r>
            <a:endParaRPr lang="en-US" b="1" dirty="0"/>
          </a:p>
        </p:txBody>
      </p:sp>
      <p:sp>
        <p:nvSpPr>
          <p:cNvPr id="3" name="Content Placeholder 2"/>
          <p:cNvSpPr>
            <a:spLocks noGrp="1"/>
          </p:cNvSpPr>
          <p:nvPr>
            <p:ph idx="1"/>
          </p:nvPr>
        </p:nvSpPr>
        <p:spPr>
          <a:xfrm>
            <a:off x="1154954" y="2603499"/>
            <a:ext cx="8825659" cy="4054877"/>
          </a:xfrm>
        </p:spPr>
        <p:txBody>
          <a:bodyPr>
            <a:noAutofit/>
          </a:bodyPr>
          <a:lstStyle/>
          <a:p>
            <a:pPr marL="709613" lvl="1" indent="-342900" algn="just">
              <a:lnSpc>
                <a:spcPct val="90000"/>
              </a:lnSpc>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Mobile Health is the delivery of healthcare services via mobile communication devices.</a:t>
            </a:r>
          </a:p>
          <a:p>
            <a:pPr marL="366713" lvl="1" indent="0" algn="just">
              <a:lnSpc>
                <a:spcPct val="90000"/>
              </a:lnSpc>
              <a:spcBef>
                <a:spcPts val="370"/>
              </a:spcBef>
              <a:buNone/>
              <a:defRPr/>
            </a:pPr>
            <a:endParaRPr lang="en-US" sz="1800" dirty="0">
              <a:latin typeface="Times New Roman" panose="02020603050405020304" pitchFamily="18" charset="0"/>
              <a:cs typeface="Times New Roman" panose="02020603050405020304" pitchFamily="18" charset="0"/>
            </a:endParaRPr>
          </a:p>
          <a:p>
            <a:pPr marL="709613" lvl="1" indent="-342900" algn="just">
              <a:lnSpc>
                <a:spcPct val="90000"/>
              </a:lnSpc>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The M-Health field has emerged as a sub-segment of E-Health, the use of information and communication technology (ICT), such as computers, mobile phones, communications satellite, patient monitors, etc.</a:t>
            </a:r>
          </a:p>
          <a:p>
            <a:pPr marL="366713" lvl="1" indent="0" algn="just">
              <a:lnSpc>
                <a:spcPct val="90000"/>
              </a:lnSpc>
              <a:spcBef>
                <a:spcPts val="370"/>
              </a:spcBef>
              <a:buNone/>
              <a:defRPr/>
            </a:pPr>
            <a:endParaRPr lang="en-US" sz="1800" dirty="0">
              <a:latin typeface="Times New Roman" panose="02020603050405020304" pitchFamily="18" charset="0"/>
              <a:cs typeface="Times New Roman" panose="02020603050405020304" pitchFamily="18" charset="0"/>
            </a:endParaRPr>
          </a:p>
          <a:p>
            <a:pPr marL="709613" lvl="1" indent="-342900" algn="just">
              <a:lnSpc>
                <a:spcPct val="90000"/>
              </a:lnSpc>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The term M-Health was coined by Malaria Clinic in Tanzania helped by SMS for Life program that uses cell phones to efficiently deliver malaria vaccine Robert </a:t>
            </a:r>
            <a:r>
              <a:rPr lang="en-US" sz="1800" dirty="0" err="1">
                <a:latin typeface="Times New Roman" panose="02020603050405020304" pitchFamily="18" charset="0"/>
                <a:cs typeface="Times New Roman" panose="02020603050405020304" pitchFamily="18" charset="0"/>
              </a:rPr>
              <a:t>Istepanian</a:t>
            </a:r>
            <a:r>
              <a:rPr lang="en-US" sz="1800" dirty="0">
                <a:latin typeface="Times New Roman" panose="02020603050405020304" pitchFamily="18" charset="0"/>
                <a:cs typeface="Times New Roman" panose="02020603050405020304" pitchFamily="18" charset="0"/>
              </a:rPr>
              <a:t> as use of "emerging mobile communications and network technologies for healthcare" (</a:t>
            </a:r>
            <a:r>
              <a:rPr lang="en-US" sz="1800" dirty="0" err="1">
                <a:latin typeface="Times New Roman" panose="02020603050405020304" pitchFamily="18" charset="0"/>
                <a:cs typeface="Times New Roman" panose="02020603050405020304" pitchFamily="18" charset="0"/>
              </a:rPr>
              <a:t>Curioso</a:t>
            </a:r>
            <a:r>
              <a:rPr lang="en-US" sz="1800" dirty="0">
                <a:latin typeface="Times New Roman" panose="02020603050405020304" pitchFamily="18" charset="0"/>
                <a:cs typeface="Times New Roman" panose="02020603050405020304" pitchFamily="18" charset="0"/>
              </a:rPr>
              <a:t> &amp; </a:t>
            </a:r>
            <a:r>
              <a:rPr lang="en-US" sz="1800" dirty="0" err="1">
                <a:latin typeface="Times New Roman" panose="02020603050405020304" pitchFamily="18" charset="0"/>
                <a:cs typeface="Times New Roman" panose="02020603050405020304" pitchFamily="18" charset="0"/>
              </a:rPr>
              <a:t>Kurth</a:t>
            </a:r>
            <a:r>
              <a:rPr lang="en-US" sz="1800" dirty="0">
                <a:latin typeface="Times New Roman" panose="02020603050405020304" pitchFamily="18" charset="0"/>
                <a:cs typeface="Times New Roman" panose="02020603050405020304" pitchFamily="18" charset="0"/>
              </a:rPr>
              <a:t>, 2007).</a:t>
            </a:r>
          </a:p>
          <a:p>
            <a:pPr marL="709613" lvl="1" indent="-342900" algn="just">
              <a:lnSpc>
                <a:spcPct val="90000"/>
              </a:lnSpc>
              <a:spcBef>
                <a:spcPts val="370"/>
              </a:spcBef>
              <a:buFont typeface="Wingdings 2"/>
              <a:buChar char=""/>
              <a:defRPr/>
            </a:pPr>
            <a:endParaRPr lang="en-US" sz="1800" dirty="0">
              <a:latin typeface="Times New Roman" panose="02020603050405020304" pitchFamily="18" charset="0"/>
              <a:cs typeface="Times New Roman" panose="02020603050405020304" pitchFamily="18" charset="0"/>
            </a:endParaRPr>
          </a:p>
          <a:p>
            <a:pPr marL="709613" lvl="1" indent="-342900" algn="just">
              <a:lnSpc>
                <a:spcPct val="90000"/>
              </a:lnSpc>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Mobile Health (also written as M-Health) is a term used for the practice of medicine and public health supported by mobile Nurse using mobile phone devices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4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STATEMENT OF THE PROBLEM</a:t>
            </a:r>
            <a:endParaRPr lang="en-US" b="1" dirty="0"/>
          </a:p>
        </p:txBody>
      </p:sp>
      <p:sp>
        <p:nvSpPr>
          <p:cNvPr id="3" name="Content Placeholder 2"/>
          <p:cNvSpPr>
            <a:spLocks noGrp="1"/>
          </p:cNvSpPr>
          <p:nvPr>
            <p:ph idx="1"/>
          </p:nvPr>
        </p:nvSpPr>
        <p:spPr/>
        <p:txBody>
          <a:bodyPr>
            <a:normAutofit lnSpcReduction="10000"/>
          </a:bodyPr>
          <a:lstStyle/>
          <a:p>
            <a:pPr>
              <a:lnSpc>
                <a:spcPct val="150000"/>
              </a:lnSpc>
            </a:pPr>
            <a:r>
              <a:rPr lang="en-US" dirty="0">
                <a:latin typeface="Times New Roman" panose="02020603050405020304" pitchFamily="18" charset="0"/>
                <a:cs typeface="Times New Roman" panose="02020603050405020304" pitchFamily="18" charset="0"/>
              </a:rPr>
              <a:t>The Nigerian patients and medical practitioners has always been unable to keep accurate records and also trace the medical records based on individual appointment and job schedule, this has brought about a lot of mix up and has really affected the consistency toward treatment of patient and follow up for appropriate checkup. The traditional approach has been a major disadvantage to the electronic or compact health system that has been introduced to several country. Although several attempts has been made to cater for this by developing a system that can tackle this issue, but they are unreliable, inconsistent, error prone and most time redundancy make them fall below expectation</a:t>
            </a:r>
            <a:r>
              <a:rPr lang="en-US" sz="2000"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929110"/>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AIM AND OBJECTIVES</a:t>
            </a:r>
            <a:endParaRPr lang="en-US" b="1" dirty="0"/>
          </a:p>
        </p:txBody>
      </p:sp>
      <p:sp>
        <p:nvSpPr>
          <p:cNvPr id="3" name="Content Placeholder 2"/>
          <p:cNvSpPr>
            <a:spLocks noGrp="1"/>
          </p:cNvSpPr>
          <p:nvPr>
            <p:ph idx="1"/>
          </p:nvPr>
        </p:nvSpPr>
        <p:spPr>
          <a:xfrm>
            <a:off x="1154954" y="2603499"/>
            <a:ext cx="8825659" cy="3977605"/>
          </a:xfrm>
        </p:spPr>
        <p:txBody>
          <a:bodyPr>
            <a:noAutofit/>
          </a:bodyPr>
          <a:lstStyle/>
          <a:p>
            <a:pPr marL="0" lvl="1" indent="0" algn="just">
              <a:spcBef>
                <a:spcPts val="370"/>
              </a:spcBef>
              <a:buClr>
                <a:srgbClr val="F0A22E"/>
              </a:buClr>
              <a:buNone/>
              <a:defRPr/>
            </a:pPr>
            <a:r>
              <a:rPr lang="en-US" sz="1800" dirty="0" smtClean="0">
                <a:solidFill>
                  <a:schemeClr val="accent1"/>
                </a:solidFill>
                <a:latin typeface="Times New Roman" panose="02020603050405020304" pitchFamily="18" charset="0"/>
                <a:cs typeface="Times New Roman" panose="02020603050405020304" pitchFamily="18" charset="0"/>
              </a:rPr>
              <a:t>  Aim </a:t>
            </a:r>
            <a:r>
              <a:rPr lang="en-US" sz="1800" dirty="0">
                <a:solidFill>
                  <a:schemeClr val="accent1"/>
                </a:solidFill>
                <a:latin typeface="Times New Roman" panose="02020603050405020304" pitchFamily="18" charset="0"/>
                <a:cs typeface="Times New Roman" panose="02020603050405020304" pitchFamily="18" charset="0"/>
              </a:rPr>
              <a:t>of the </a:t>
            </a:r>
            <a:r>
              <a:rPr lang="en-US" sz="1800" dirty="0" smtClean="0">
                <a:solidFill>
                  <a:schemeClr val="accent1"/>
                </a:solidFill>
                <a:latin typeface="Times New Roman" panose="02020603050405020304" pitchFamily="18" charset="0"/>
                <a:cs typeface="Times New Roman" panose="02020603050405020304" pitchFamily="18" charset="0"/>
              </a:rPr>
              <a:t>Study</a:t>
            </a:r>
            <a:endParaRPr lang="en-US" sz="1800" dirty="0">
              <a:solidFill>
                <a:schemeClr val="accent1"/>
              </a:solidFill>
              <a:latin typeface="Times New Roman" panose="02020603050405020304" pitchFamily="18" charset="0"/>
              <a:cs typeface="Times New Roman" panose="02020603050405020304" pitchFamily="18" charset="0"/>
            </a:endParaRPr>
          </a:p>
          <a:p>
            <a:pPr marL="548640" lvl="1" algn="just">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The aim of this project is to develop Mobile Health Monitoring System.</a:t>
            </a:r>
          </a:p>
          <a:p>
            <a:pPr marL="548640" lvl="1" algn="just">
              <a:spcBef>
                <a:spcPts val="370"/>
              </a:spcBef>
              <a:buFont typeface="Wingdings 2"/>
              <a:buChar char=""/>
              <a:defRPr/>
            </a:pPr>
            <a:endParaRPr lang="en-US" sz="1800" dirty="0">
              <a:latin typeface="Times New Roman" panose="02020603050405020304" pitchFamily="18" charset="0"/>
              <a:cs typeface="Times New Roman" panose="02020603050405020304" pitchFamily="18" charset="0"/>
            </a:endParaRPr>
          </a:p>
          <a:p>
            <a:pPr marL="0" indent="0" algn="just">
              <a:spcBef>
                <a:spcPts val="580"/>
              </a:spcBef>
              <a:buNone/>
              <a:defRPr/>
            </a:pPr>
            <a:endParaRPr lang="en-US" dirty="0">
              <a:solidFill>
                <a:srgbClr val="FF0000"/>
              </a:solidFill>
              <a:latin typeface="Times New Roman" panose="02020603050405020304" pitchFamily="18" charset="0"/>
              <a:cs typeface="Times New Roman" panose="02020603050405020304" pitchFamily="18" charset="0"/>
            </a:endParaRPr>
          </a:p>
          <a:p>
            <a:pPr marL="0" indent="0" algn="just">
              <a:spcBef>
                <a:spcPts val="580"/>
              </a:spcBef>
              <a:buNone/>
              <a:defRPr/>
            </a:pPr>
            <a:r>
              <a:rPr lang="en-US" dirty="0">
                <a:solidFill>
                  <a:srgbClr val="FF0000"/>
                </a:solidFill>
                <a:latin typeface="Times New Roman" panose="02020603050405020304" pitchFamily="18" charset="0"/>
                <a:cs typeface="Times New Roman" panose="02020603050405020304" pitchFamily="18" charset="0"/>
              </a:rPr>
              <a:t>   </a:t>
            </a:r>
            <a:r>
              <a:rPr lang="en-US" dirty="0" smtClean="0">
                <a:solidFill>
                  <a:schemeClr val="accent1"/>
                </a:solidFill>
                <a:latin typeface="Times New Roman" panose="02020603050405020304" pitchFamily="18" charset="0"/>
                <a:cs typeface="Times New Roman" panose="02020603050405020304" pitchFamily="18" charset="0"/>
              </a:rPr>
              <a:t>Objectives </a:t>
            </a:r>
            <a:r>
              <a:rPr lang="en-US" dirty="0">
                <a:solidFill>
                  <a:schemeClr val="accent1"/>
                </a:solidFill>
                <a:latin typeface="Times New Roman" panose="02020603050405020304" pitchFamily="18" charset="0"/>
                <a:cs typeface="Times New Roman" panose="02020603050405020304" pitchFamily="18" charset="0"/>
              </a:rPr>
              <a:t>of the </a:t>
            </a:r>
            <a:r>
              <a:rPr lang="en-US" dirty="0" smtClean="0">
                <a:solidFill>
                  <a:schemeClr val="accent1"/>
                </a:solidFill>
                <a:latin typeface="Times New Roman" panose="02020603050405020304" pitchFamily="18" charset="0"/>
                <a:cs typeface="Times New Roman" panose="02020603050405020304" pitchFamily="18" charset="0"/>
              </a:rPr>
              <a:t>Study</a:t>
            </a:r>
            <a:endParaRPr lang="en-GB" cap="all" dirty="0">
              <a:solidFill>
                <a:schemeClr val="accent1"/>
              </a:solidFill>
              <a:effectLst>
                <a:reflection blurRad="12700" stA="48000" endA="300" endPos="55000" dir="5400000" sy="-90000" algn="bl" rotWithShape="0"/>
              </a:effectLst>
              <a:latin typeface="Times New Roman" panose="02020603050405020304" pitchFamily="18" charset="0"/>
              <a:cs typeface="Times New Roman" panose="02020603050405020304" pitchFamily="18" charset="0"/>
            </a:endParaRPr>
          </a:p>
          <a:p>
            <a:pPr marL="548640" lvl="1" algn="just">
              <a:lnSpc>
                <a:spcPct val="150000"/>
              </a:lnSpc>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To integrate mobile technology into healthcare service. </a:t>
            </a:r>
          </a:p>
          <a:p>
            <a:pPr marL="548640" lvl="1" algn="just">
              <a:lnSpc>
                <a:spcPct val="150000"/>
              </a:lnSpc>
              <a:spcBef>
                <a:spcPts val="370"/>
              </a:spcBef>
              <a:buFont typeface="Wingdings 2"/>
              <a:buChar char=""/>
              <a:defRPr/>
            </a:pPr>
            <a:r>
              <a:rPr lang="en-GB" sz="1800" dirty="0">
                <a:latin typeface="Times New Roman" panose="02020603050405020304" pitchFamily="18" charset="0"/>
                <a:cs typeface="Times New Roman" panose="02020603050405020304" pitchFamily="18" charset="0"/>
              </a:rPr>
              <a:t>ii.	To develop an application that allows users to track and monitor their health record with measure reminder</a:t>
            </a:r>
            <a:r>
              <a:rPr lang="en-GB" sz="1800" dirty="0" smtClean="0">
                <a:latin typeface="Times New Roman" panose="02020603050405020304" pitchFamily="18" charset="0"/>
                <a:cs typeface="Times New Roman" panose="02020603050405020304" pitchFamily="18" charset="0"/>
              </a:rPr>
              <a:t>.</a:t>
            </a:r>
          </a:p>
          <a:p>
            <a:pPr marL="548640" lvl="1" algn="just">
              <a:lnSpc>
                <a:spcPct val="150000"/>
              </a:lnSpc>
              <a:spcBef>
                <a:spcPts val="370"/>
              </a:spcBef>
              <a:buFont typeface="Wingdings 2"/>
              <a:buChar char=""/>
              <a:defRPr/>
            </a:pPr>
            <a:r>
              <a:rPr lang="en-US" sz="1800" dirty="0" smtClean="0">
                <a:latin typeface="Times New Roman" panose="02020603050405020304" pitchFamily="18" charset="0"/>
                <a:cs typeface="Times New Roman" panose="02020603050405020304" pitchFamily="18" charset="0"/>
              </a:rPr>
              <a:t>To </a:t>
            </a:r>
            <a:r>
              <a:rPr lang="en-US" sz="1800" dirty="0">
                <a:latin typeface="Times New Roman" panose="02020603050405020304" pitchFamily="18" charset="0"/>
                <a:cs typeface="Times New Roman" panose="02020603050405020304" pitchFamily="18" charset="0"/>
              </a:rPr>
              <a:t>develop an application that allows users to upload and download information of health record and management.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0530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rPr>
              <a:t>ELECTRONIC HEALTH</a:t>
            </a:r>
            <a:endParaRPr lang="en-US" b="1" dirty="0">
              <a:solidFill>
                <a:schemeClr val="bg1"/>
              </a:solidFill>
            </a:endParaRPr>
          </a:p>
        </p:txBody>
      </p:sp>
      <p:sp>
        <p:nvSpPr>
          <p:cNvPr id="3" name="Content Placeholder 2"/>
          <p:cNvSpPr>
            <a:spLocks noGrp="1"/>
          </p:cNvSpPr>
          <p:nvPr>
            <p:ph idx="1"/>
          </p:nvPr>
        </p:nvSpPr>
        <p:spPr/>
        <p:txBody>
          <a:bodyPr>
            <a:noAutofit/>
          </a:bodyPr>
          <a:lstStyle/>
          <a:p>
            <a:pPr algn="just"/>
            <a:r>
              <a:rPr lang="en-US" dirty="0">
                <a:latin typeface="Times New Roman" panose="02020603050405020304" pitchFamily="18" charset="0"/>
                <a:cs typeface="Times New Roman" panose="02020603050405020304" pitchFamily="18" charset="0"/>
              </a:rPr>
              <a:t>E-Health is an abbreviation for electronic health, a term used for the practice of medicine and public health supported by electronic Nurse using an electronic means or several country devices.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E-Health applications includes</a:t>
            </a:r>
          </a:p>
          <a:p>
            <a:pPr lvl="1" algn="just"/>
            <a:r>
              <a:rPr lang="en-US" sz="1800" dirty="0">
                <a:latin typeface="Times New Roman" panose="02020603050405020304" pitchFamily="18" charset="0"/>
                <a:cs typeface="Times New Roman" panose="02020603050405020304" pitchFamily="18" charset="0"/>
              </a:rPr>
              <a:t>Mobile devices in collecting community and clinical health data.</a:t>
            </a:r>
          </a:p>
          <a:p>
            <a:pPr lvl="1" algn="just"/>
            <a:r>
              <a:rPr lang="en-US" sz="1800" dirty="0">
                <a:latin typeface="Times New Roman" panose="02020603050405020304" pitchFamily="18" charset="0"/>
                <a:cs typeface="Times New Roman" panose="02020603050405020304" pitchFamily="18" charset="0"/>
              </a:rPr>
              <a:t>Delivery of healthcare information to practitioners.</a:t>
            </a:r>
          </a:p>
          <a:p>
            <a:pPr lvl="1" algn="just"/>
            <a:r>
              <a:rPr lang="en-US" sz="1800" dirty="0">
                <a:latin typeface="Times New Roman" panose="02020603050405020304" pitchFamily="18" charset="0"/>
                <a:cs typeface="Times New Roman" panose="02020603050405020304" pitchFamily="18" charset="0"/>
              </a:rPr>
              <a:t>Real-time monitoring of patient vital signs.</a:t>
            </a:r>
          </a:p>
          <a:p>
            <a:pPr lvl="1" algn="just"/>
            <a:r>
              <a:rPr lang="en-US" sz="1800" dirty="0">
                <a:latin typeface="Times New Roman" panose="02020603050405020304" pitchFamily="18" charset="0"/>
                <a:cs typeface="Times New Roman" panose="02020603050405020304" pitchFamily="18" charset="0"/>
              </a:rPr>
              <a:t>Direct provision of care (via mobile telemedicine).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065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MOBILE HEALTH</a:t>
            </a:r>
            <a:endParaRPr lang="en-US" b="1" dirty="0"/>
          </a:p>
        </p:txBody>
      </p:sp>
      <p:sp>
        <p:nvSpPr>
          <p:cNvPr id="3" name="Content Placeholder 2"/>
          <p:cNvSpPr>
            <a:spLocks noGrp="1"/>
          </p:cNvSpPr>
          <p:nvPr>
            <p:ph idx="1"/>
          </p:nvPr>
        </p:nvSpPr>
        <p:spPr>
          <a:xfrm>
            <a:off x="1154954" y="2603500"/>
            <a:ext cx="8825659" cy="4145030"/>
          </a:xfrm>
        </p:spPr>
        <p:txBody>
          <a:bodyPr>
            <a:noAutofit/>
          </a:bodyPr>
          <a:lstStyle/>
          <a:p>
            <a:pPr marL="0" indent="0" algn="just">
              <a:spcBef>
                <a:spcPts val="580"/>
              </a:spcBef>
              <a:buNone/>
              <a:defRPr/>
            </a:pPr>
            <a:r>
              <a:rPr lang="en-US" dirty="0">
                <a:latin typeface="Times New Roman" panose="02020603050405020304" pitchFamily="18" charset="0"/>
                <a:cs typeface="Times New Roman" panose="02020603050405020304" pitchFamily="18" charset="0"/>
              </a:rPr>
              <a:t>M–Health is by definition based on mobile technology such as smartphones, healthcare, through information and delivery, can better reach areas, people, and/or healthcare practitioners with previously limited exposure to certain aspects of healthcare</a:t>
            </a:r>
            <a:r>
              <a:rPr lang="en-US" dirty="0" smtClean="0">
                <a:latin typeface="Times New Roman" panose="02020603050405020304" pitchFamily="18" charset="0"/>
                <a:cs typeface="Times New Roman" panose="02020603050405020304" pitchFamily="18" charset="0"/>
              </a:rPr>
              <a:t>.</a:t>
            </a:r>
          </a:p>
          <a:p>
            <a:pPr marL="0" indent="0" algn="just">
              <a:spcBef>
                <a:spcPts val="580"/>
              </a:spcBef>
              <a:buNone/>
              <a:defRPr/>
            </a:pPr>
            <a:endParaRPr lang="en-US" dirty="0">
              <a:latin typeface="Times New Roman" panose="02020603050405020304" pitchFamily="18" charset="0"/>
              <a:cs typeface="Times New Roman" panose="02020603050405020304" pitchFamily="18" charset="0"/>
            </a:endParaRPr>
          </a:p>
          <a:p>
            <a:pPr marL="274320" indent="-274320">
              <a:spcBef>
                <a:spcPts val="580"/>
              </a:spcBef>
              <a:buFont typeface="Wingdings 2"/>
              <a:buChar char=""/>
              <a:defRPr/>
            </a:pPr>
            <a:r>
              <a:rPr lang="en-US" b="1" dirty="0">
                <a:latin typeface="Times New Roman" panose="02020603050405020304" pitchFamily="18" charset="0"/>
                <a:cs typeface="Times New Roman" panose="02020603050405020304" pitchFamily="18" charset="0"/>
              </a:rPr>
              <a:t>Mobile Health Devices</a:t>
            </a:r>
            <a:r>
              <a:rPr lang="en-US" dirty="0">
                <a:latin typeface="Times New Roman" panose="02020603050405020304" pitchFamily="18" charset="0"/>
                <a:cs typeface="Times New Roman" panose="02020603050405020304" pitchFamily="18" charset="0"/>
              </a:rPr>
              <a:t>. </a:t>
            </a:r>
          </a:p>
          <a:p>
            <a:pPr marL="548640" lvl="1">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Mobile Phone</a:t>
            </a:r>
          </a:p>
          <a:p>
            <a:pPr marL="548640" lvl="1">
              <a:spcBef>
                <a:spcPts val="370"/>
              </a:spcBef>
              <a:buFont typeface="Wingdings 2"/>
              <a:buChar char=""/>
              <a:defRPr/>
            </a:pPr>
            <a:r>
              <a:rPr lang="en-US" sz="1800" dirty="0">
                <a:latin typeface="Times New Roman" panose="02020603050405020304" pitchFamily="18" charset="0"/>
                <a:cs typeface="Times New Roman" panose="02020603050405020304" pitchFamily="18" charset="0"/>
              </a:rPr>
              <a:t>Smart </a:t>
            </a:r>
            <a:r>
              <a:rPr lang="en-US" sz="1800" dirty="0" smtClean="0">
                <a:latin typeface="Times New Roman" panose="02020603050405020304" pitchFamily="18" charset="0"/>
                <a:cs typeface="Times New Roman" panose="02020603050405020304" pitchFamily="18" charset="0"/>
              </a:rPr>
              <a:t>Phone</a:t>
            </a:r>
          </a:p>
          <a:p>
            <a:pPr marL="548640" lvl="1">
              <a:spcBef>
                <a:spcPts val="370"/>
              </a:spcBef>
              <a:buFont typeface="Wingdings 2"/>
              <a:buChar char=""/>
              <a:defRPr/>
            </a:pPr>
            <a:endParaRPr lang="en-US" sz="1800" dirty="0">
              <a:latin typeface="Times New Roman" panose="02020603050405020304" pitchFamily="18" charset="0"/>
              <a:cs typeface="Times New Roman" panose="02020603050405020304" pitchFamily="18" charset="0"/>
            </a:endParaRPr>
          </a:p>
          <a:p>
            <a:pPr marL="274320" indent="-274320">
              <a:spcBef>
                <a:spcPts val="580"/>
              </a:spcBef>
              <a:buFont typeface="Wingdings 2"/>
              <a:buChar char=""/>
              <a:defRPr/>
            </a:pPr>
            <a:r>
              <a:rPr lang="en-US" b="1" dirty="0">
                <a:latin typeface="Times New Roman" panose="02020603050405020304" pitchFamily="18" charset="0"/>
                <a:cs typeface="Times New Roman" panose="02020603050405020304" pitchFamily="18" charset="0"/>
              </a:rPr>
              <a:t>Mobile Health Monitoring System</a:t>
            </a:r>
            <a:endParaRPr lang="en-US" dirty="0">
              <a:latin typeface="Times New Roman" panose="02020603050405020304" pitchFamily="18" charset="0"/>
              <a:cs typeface="Times New Roman" panose="02020603050405020304" pitchFamily="18" charset="0"/>
            </a:endParaRPr>
          </a:p>
          <a:p>
            <a:pPr marL="0" indent="0" algn="just">
              <a:spcBef>
                <a:spcPts val="580"/>
              </a:spcBef>
              <a:buNone/>
              <a:defRPr/>
            </a:pPr>
            <a:r>
              <a:rPr lang="en-US" dirty="0">
                <a:latin typeface="Times New Roman" panose="02020603050405020304" pitchFamily="18" charset="0"/>
                <a:cs typeface="Times New Roman" panose="02020603050405020304" pitchFamily="18" charset="0"/>
              </a:rPr>
              <a:t>The Mobile Health Monitoring System is a system that assist the patients/medical officials to access the needy information from the cloud resource about any registered patient using mobile device in other to have quick and easy access to his/her health information/appointments.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0029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t>RELATED WORKS</a:t>
            </a:r>
            <a:endParaRPr lang="en-US" b="1" dirty="0"/>
          </a:p>
        </p:txBody>
      </p:sp>
      <p:sp>
        <p:nvSpPr>
          <p:cNvPr id="9" name="Text Placeholder 8"/>
          <p:cNvSpPr>
            <a:spLocks noGrp="1"/>
          </p:cNvSpPr>
          <p:nvPr>
            <p:ph type="body" sz="half" idx="18"/>
          </p:nvPr>
        </p:nvSpPr>
        <p:spPr>
          <a:xfrm>
            <a:off x="2343955" y="4866565"/>
            <a:ext cx="3342507" cy="1133087"/>
          </a:xfrm>
        </p:spPr>
        <p:txBody>
          <a:bodyPr/>
          <a:lstStyle/>
          <a:p>
            <a:r>
              <a:rPr lang="en-US" b="1" dirty="0"/>
              <a:t>1. Automatic Wireless Health Monitoring System using Circuit (Frank, </a:t>
            </a:r>
            <a:r>
              <a:rPr lang="en-US" b="1" dirty="0" err="1"/>
              <a:t>Alimi</a:t>
            </a:r>
            <a:r>
              <a:rPr lang="en-US" b="1" dirty="0"/>
              <a:t> &amp; </a:t>
            </a:r>
            <a:r>
              <a:rPr lang="en-US" b="1" dirty="0" err="1"/>
              <a:t>Kenyo</a:t>
            </a:r>
            <a:r>
              <a:rPr lang="en-US" b="1" dirty="0"/>
              <a:t>, 2014).</a:t>
            </a:r>
            <a:endParaRPr lang="en-US" sz="1600" b="1" dirty="0"/>
          </a:p>
          <a:p>
            <a:endParaRPr lang="en-US" dirty="0"/>
          </a:p>
        </p:txBody>
      </p:sp>
      <p:sp>
        <p:nvSpPr>
          <p:cNvPr id="10" name="Text Placeholder 9"/>
          <p:cNvSpPr>
            <a:spLocks noGrp="1"/>
          </p:cNvSpPr>
          <p:nvPr>
            <p:ph type="body" sz="half" idx="19"/>
          </p:nvPr>
        </p:nvSpPr>
        <p:spPr>
          <a:xfrm>
            <a:off x="6396958" y="4862504"/>
            <a:ext cx="3479124" cy="1137148"/>
          </a:xfrm>
        </p:spPr>
        <p:txBody>
          <a:bodyPr>
            <a:normAutofit/>
          </a:bodyPr>
          <a:lstStyle/>
          <a:p>
            <a:pPr>
              <a:spcBef>
                <a:spcPts val="580"/>
              </a:spcBef>
              <a:defRPr/>
            </a:pPr>
            <a:r>
              <a:rPr lang="en-US" b="1" dirty="0" smtClean="0"/>
              <a:t>2. Mobile </a:t>
            </a:r>
            <a:r>
              <a:rPr lang="en-US" b="1" dirty="0"/>
              <a:t>health monitoring system based on activity recognition using accelerometer (Kenton, 2015).</a:t>
            </a:r>
          </a:p>
          <a:p>
            <a:endParaRPr lang="en-US" dirty="0"/>
          </a:p>
        </p:txBody>
      </p:sp>
      <p:pic>
        <p:nvPicPr>
          <p:cNvPr id="14" name="Picture 3"/>
          <p:cNvPicPr>
            <a:picLocks noGrp="1" noChangeAspect="1"/>
          </p:cNvPicPr>
          <p:nvPr>
            <p:ph type="pic" idx="15"/>
          </p:nvPr>
        </p:nvPicPr>
        <p:blipFill>
          <a:blip r:embed="rId2">
            <a:extLst>
              <a:ext uri="{28A0092B-C50C-407E-A947-70E740481C1C}">
                <a14:useLocalDpi xmlns:a14="http://schemas.microsoft.com/office/drawing/2010/main" val="0"/>
              </a:ext>
            </a:extLst>
          </a:blip>
          <a:srcRect t="4575" b="4575"/>
          <a:stretch>
            <a:fillRect/>
          </a:stretch>
        </p:blipFill>
        <p:spPr bwMode="auto">
          <a:xfrm>
            <a:off x="2343955" y="2740151"/>
            <a:ext cx="3219718" cy="190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Grp="1" noChangeAspect="1"/>
          </p:cNvPicPr>
          <p:nvPr>
            <p:ph type="pic" idx="21"/>
          </p:nvPr>
        </p:nvPicPr>
        <p:blipFill>
          <a:blip r:embed="rId3">
            <a:extLst>
              <a:ext uri="{28A0092B-C50C-407E-A947-70E740481C1C}">
                <a14:useLocalDpi xmlns:a14="http://schemas.microsoft.com/office/drawing/2010/main" val="0"/>
              </a:ext>
            </a:extLst>
          </a:blip>
          <a:srcRect t="4298" b="4298"/>
          <a:stretch>
            <a:fillRect/>
          </a:stretch>
        </p:blipFill>
        <p:spPr bwMode="auto">
          <a:xfrm>
            <a:off x="6396958" y="2740151"/>
            <a:ext cx="3004620" cy="177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764680"/>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661375" y="223390"/>
            <a:ext cx="7984901" cy="6047809"/>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t>
            </a:r>
            <a:r>
              <a:rPr lang="en-US" sz="3600" b="1" dirty="0" smtClean="0">
                <a:solidFill>
                  <a:schemeClr val="accent1"/>
                </a:solidFill>
                <a:latin typeface="Times New Roman" panose="02020603050405020304" pitchFamily="18" charset="0"/>
                <a:cs typeface="Times New Roman" panose="02020603050405020304" pitchFamily="18" charset="0"/>
              </a:rPr>
              <a:t>SYSTEM ANALYSIS</a:t>
            </a:r>
          </a:p>
          <a:p>
            <a:pPr algn="just">
              <a:lnSpc>
                <a:spcPct val="150000"/>
              </a:lnSpc>
            </a:pPr>
            <a:r>
              <a:rPr lang="en-IN" dirty="0" smtClean="0">
                <a:latin typeface="Times New Roman" panose="02020603050405020304" pitchFamily="18" charset="0"/>
                <a:cs typeface="Times New Roman" panose="02020603050405020304" pitchFamily="18" charset="0"/>
              </a:rPr>
              <a:t>This </a:t>
            </a:r>
            <a:r>
              <a:rPr lang="en-IN" dirty="0">
                <a:latin typeface="Times New Roman" panose="02020603050405020304" pitchFamily="18" charset="0"/>
                <a:cs typeface="Times New Roman" panose="02020603050405020304" pitchFamily="18" charset="0"/>
              </a:rPr>
              <a:t>project bridges the gap of patient having to carry many devices for different disease which most times does not give accurate result and can lead to more issue than expected.</a:t>
            </a: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The project provide interfaces for patient, medication expert and other to properly monitor and update patient health issue on real time.</a:t>
            </a: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The project will help patient, medical expert and relatives keep track of patient health providing different level of accessibility for different level of users The system consists of database that manages all the health record and compiles it to generate feedback that helps the patient to monitor the details of how to manage and monitor his health issue by paying attention to medication and visit for medical check-up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1689530"/>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156</TotalTime>
  <Words>1711</Words>
  <Application>Microsoft Office PowerPoint</Application>
  <PresentationFormat>Custom</PresentationFormat>
  <Paragraphs>154</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Ion Boardroom</vt:lpstr>
      <vt:lpstr>MOBILE HEALTH MONITORING SYSTEM</vt:lpstr>
      <vt:lpstr>CONTENTS</vt:lpstr>
      <vt:lpstr>INTRODUCTION</vt:lpstr>
      <vt:lpstr>STATEMENT OF THE PROBLEM</vt:lpstr>
      <vt:lpstr>AIM AND OBJECTIVES</vt:lpstr>
      <vt:lpstr>ELECTRONIC HEALTH</vt:lpstr>
      <vt:lpstr>MOBILE HEALTH</vt:lpstr>
      <vt:lpstr>RELATED WORKS</vt:lpstr>
      <vt:lpstr>PowerPoint Presentation</vt:lpstr>
      <vt:lpstr>PowerPoint Presentation</vt:lpstr>
      <vt:lpstr>INPUT DESIGN</vt:lpstr>
      <vt:lpstr>PowerPoint Presentation</vt:lpstr>
      <vt:lpstr>PowerPoint Presentation</vt:lpstr>
      <vt:lpstr>PowerPoint Presentation</vt:lpstr>
      <vt:lpstr>OUTPUT DESIGN</vt:lpstr>
      <vt:lpstr>PowerPoint Presentation</vt:lpstr>
      <vt:lpstr>PowerPoint Presentation</vt:lpstr>
      <vt:lpstr>PowerPoint Presentation</vt:lpstr>
      <vt:lpstr>PowerPoint Presentation</vt:lpstr>
      <vt:lpstr>PowerPoint Presentation</vt:lpstr>
      <vt:lpstr>PowerPoint Presentation</vt:lpstr>
      <vt:lpstr>HARDWARE AND SOFTWARE SPECIFICATION</vt:lpstr>
      <vt:lpstr>IMPLEMENTATION PHASE</vt:lpstr>
      <vt:lpstr>SYSTEM DOCUMENTATION</vt:lpstr>
      <vt:lpstr>SYSTEM EVALUATION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HEALTH MONITORING SYSTEM</dc:title>
  <dc:creator>emlex</dc:creator>
  <cp:lastModifiedBy>Oginni</cp:lastModifiedBy>
  <cp:revision>23</cp:revision>
  <dcterms:created xsi:type="dcterms:W3CDTF">2018-02-26T16:01:19Z</dcterms:created>
  <dcterms:modified xsi:type="dcterms:W3CDTF">2018-02-28T08:02:59Z</dcterms:modified>
</cp:coreProperties>
</file>